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3" r:id="rId6"/>
    <p:sldId id="264" r:id="rId7"/>
  </p:sldIdLst>
  <p:sldSz cx="18288000" cy="10287000"/>
  <p:notesSz cx="6858000" cy="9144000"/>
  <p:embeddedFontLst>
    <p:embeddedFont>
      <p:font typeface="Adobe Devanagari" panose="02040503050201020203" pitchFamily="18" charset="0"/>
      <p:regular r:id="rId8"/>
      <p:bold r:id="rId9"/>
      <p:italic r:id="rId10"/>
      <p:boldItalic r:id="rId11"/>
    </p:embeddedFont>
    <p:embeddedFont>
      <p:font typeface="Canva Sans" panose="020B0503030501040103" pitchFamily="34" charset="0"/>
      <p:regular r:id="rId12"/>
    </p:embeddedFont>
    <p:embeddedFont>
      <p:font typeface="League Spartan" pitchFamily="2" charset="0"/>
      <p:regular r:id="rId13"/>
    </p:embeddedFont>
    <p:embeddedFont>
      <p:font typeface="Space Mono" panose="02000509040000020004" pitchFamily="49" charset="0"/>
      <p:regular r:id="rId14"/>
    </p:embeddedFont>
    <p:embeddedFont>
      <p:font typeface="Space Mono Bold" panose="02000809030000020004" pitchFamily="49" charset="0"/>
      <p:regular r:id="rId15"/>
    </p:embeddedFont>
    <p:embeddedFont>
      <p:font typeface="Space Mono Bold Italics" panose="02000809040000090004" pitchFamily="49"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0" d="100"/>
          <a:sy n="70" d="100"/>
        </p:scale>
        <p:origin x="474"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 /><Relationship Id="rId13" Type="http://schemas.openxmlformats.org/officeDocument/2006/relationships/font" Target="fonts/font6.fntdata"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font" Target="fonts/font5.fntdata"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font" Target="fonts/font9.fntdata"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font" Target="fonts/font4.fntdata" /><Relationship Id="rId5" Type="http://schemas.openxmlformats.org/officeDocument/2006/relationships/slide" Target="slides/slide4.xml" /><Relationship Id="rId15" Type="http://schemas.openxmlformats.org/officeDocument/2006/relationships/font" Target="fonts/font8.fntdata" /><Relationship Id="rId10" Type="http://schemas.openxmlformats.org/officeDocument/2006/relationships/font" Target="fonts/font3.fntdata"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font" Target="fonts/font2.fntdata" /><Relationship Id="rId14" Type="http://schemas.openxmlformats.org/officeDocument/2006/relationships/font" Target="fonts/font7.fntdata"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image" Target="../media/image5.jpeg" /><Relationship Id="rId5" Type="http://schemas.openxmlformats.org/officeDocument/2006/relationships/image" Target="../media/image4.png"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jpeg" /><Relationship Id="rId1" Type="http://schemas.openxmlformats.org/officeDocument/2006/relationships/slideLayout" Target="../slideLayouts/slideLayout7.xml" /><Relationship Id="rId5" Type="http://schemas.openxmlformats.org/officeDocument/2006/relationships/image" Target="../media/image6.jpeg" /><Relationship Id="rId4" Type="http://schemas.openxmlformats.org/officeDocument/2006/relationships/image" Target="../media/image2.png" /></Relationships>
</file>

<file path=ppt/slides/_rels/slide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jpeg" /><Relationship Id="rId1" Type="http://schemas.openxmlformats.org/officeDocument/2006/relationships/slideLayout" Target="../slideLayouts/slideLayout7.xml" /><Relationship Id="rId5" Type="http://schemas.openxmlformats.org/officeDocument/2006/relationships/image" Target="../media/image7.jpg" /><Relationship Id="rId4" Type="http://schemas.openxmlformats.org/officeDocument/2006/relationships/image" Target="../media/image2.png" /></Relationships>
</file>

<file path=ppt/slides/_rels/slide4.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7.xml" /><Relationship Id="rId4" Type="http://schemas.openxmlformats.org/officeDocument/2006/relationships/image" Target="../media/image3.png" /></Relationships>
</file>

<file path=ppt/slides/_rels/slide5.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jpeg" /><Relationship Id="rId1" Type="http://schemas.openxmlformats.org/officeDocument/2006/relationships/slideLayout" Target="../slideLayouts/slideLayout7.xml" /><Relationship Id="rId5" Type="http://schemas.openxmlformats.org/officeDocument/2006/relationships/image" Target="../media/image8.jpeg" /><Relationship Id="rId4" Type="http://schemas.openxmlformats.org/officeDocument/2006/relationships/image" Target="../media/image2.png" /></Relationships>
</file>

<file path=ppt/slides/_rels/slide6.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7.xml" /><Relationship Id="rId5" Type="http://schemas.openxmlformats.org/officeDocument/2006/relationships/image" Target="../media/image9.jpg" /><Relationship Id="rId4"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04" r="-2204"/>
            </a:stretch>
          </a:blipFill>
        </p:spPr>
        <p:txBody>
          <a:bodyPr/>
          <a:lstStyle/>
          <a:p>
            <a:endParaRPr lang="en-US"/>
          </a:p>
        </p:txBody>
      </p:sp>
      <p:sp>
        <p:nvSpPr>
          <p:cNvPr id="3" name="Freeform 3"/>
          <p:cNvSpPr/>
          <p:nvPr/>
        </p:nvSpPr>
        <p:spPr>
          <a:xfrm>
            <a:off x="-3857836" y="2247900"/>
            <a:ext cx="10029263" cy="8562483"/>
          </a:xfrm>
          <a:custGeom>
            <a:avLst/>
            <a:gdLst/>
            <a:ahLst/>
            <a:cxnLst/>
            <a:rect l="l" t="t" r="r" b="b"/>
            <a:pathLst>
              <a:path w="10029263" h="8562483">
                <a:moveTo>
                  <a:pt x="0" y="0"/>
                </a:moveTo>
                <a:lnTo>
                  <a:pt x="10029263" y="0"/>
                </a:lnTo>
                <a:lnTo>
                  <a:pt x="10029263" y="8562483"/>
                </a:lnTo>
                <a:lnTo>
                  <a:pt x="0" y="8562483"/>
                </a:lnTo>
                <a:lnTo>
                  <a:pt x="0" y="0"/>
                </a:lnTo>
                <a:close/>
              </a:path>
            </a:pathLst>
          </a:custGeom>
          <a:blipFill>
            <a:blip r:embed="rId3"/>
            <a:stretch>
              <a:fillRect/>
            </a:stretch>
          </a:blipFill>
        </p:spPr>
        <p:txBody>
          <a:bodyPr/>
          <a:lstStyle/>
          <a:p>
            <a:endParaRPr lang="en-US"/>
          </a:p>
        </p:txBody>
      </p:sp>
      <p:sp>
        <p:nvSpPr>
          <p:cNvPr id="4" name="Freeform 4"/>
          <p:cNvSpPr/>
          <p:nvPr/>
        </p:nvSpPr>
        <p:spPr>
          <a:xfrm>
            <a:off x="7390627" y="-1114485"/>
            <a:ext cx="13681506" cy="10014645"/>
          </a:xfrm>
          <a:custGeom>
            <a:avLst/>
            <a:gdLst/>
            <a:ahLst/>
            <a:cxnLst/>
            <a:rect l="l" t="t" r="r" b="b"/>
            <a:pathLst>
              <a:path w="13681506" h="10014645">
                <a:moveTo>
                  <a:pt x="0" y="0"/>
                </a:moveTo>
                <a:lnTo>
                  <a:pt x="13681506" y="0"/>
                </a:lnTo>
                <a:lnTo>
                  <a:pt x="13681506" y="10014645"/>
                </a:lnTo>
                <a:lnTo>
                  <a:pt x="0" y="10014645"/>
                </a:lnTo>
                <a:lnTo>
                  <a:pt x="0" y="0"/>
                </a:lnTo>
                <a:close/>
              </a:path>
            </a:pathLst>
          </a:custGeom>
          <a:blipFill>
            <a:blip r:embed="rId4"/>
            <a:stretch>
              <a:fillRect b="-11682"/>
            </a:stretch>
          </a:blipFill>
        </p:spPr>
        <p:txBody>
          <a:bodyPr/>
          <a:lstStyle/>
          <a:p>
            <a:endParaRPr lang="en-US"/>
          </a:p>
        </p:txBody>
      </p:sp>
      <p:sp>
        <p:nvSpPr>
          <p:cNvPr id="6" name="TextBox 6"/>
          <p:cNvSpPr txBox="1"/>
          <p:nvPr/>
        </p:nvSpPr>
        <p:spPr>
          <a:xfrm>
            <a:off x="12735186" y="8852535"/>
            <a:ext cx="4524114" cy="417037"/>
          </a:xfrm>
          <a:prstGeom prst="rect">
            <a:avLst/>
          </a:prstGeom>
        </p:spPr>
        <p:txBody>
          <a:bodyPr lIns="0" tIns="0" rIns="0" bIns="0" rtlCol="0" anchor="t">
            <a:spAutoFit/>
          </a:bodyPr>
          <a:lstStyle/>
          <a:p>
            <a:pPr algn="r">
              <a:lnSpc>
                <a:spcPts val="3359"/>
              </a:lnSpc>
            </a:pPr>
            <a:r>
              <a:rPr lang="en-US" sz="2400" dirty="0">
                <a:solidFill>
                  <a:srgbClr val="FFFFFF"/>
                </a:solidFill>
                <a:latin typeface="Space Mono"/>
                <a:ea typeface="Space Mono"/>
                <a:cs typeface="Space Mono"/>
                <a:sym typeface="Space Mono"/>
              </a:rPr>
              <a:t>PORTOFOLIO</a:t>
            </a:r>
          </a:p>
        </p:txBody>
      </p:sp>
      <p:sp>
        <p:nvSpPr>
          <p:cNvPr id="7" name="AutoShape 7"/>
          <p:cNvSpPr/>
          <p:nvPr/>
        </p:nvSpPr>
        <p:spPr>
          <a:xfrm>
            <a:off x="1028700" y="9079230"/>
            <a:ext cx="12980670" cy="19050"/>
          </a:xfrm>
          <a:prstGeom prst="line">
            <a:avLst/>
          </a:prstGeom>
          <a:ln w="38100" cap="flat">
            <a:solidFill>
              <a:srgbClr val="FFFFFF"/>
            </a:solidFill>
            <a:prstDash val="solid"/>
            <a:headEnd type="oval" w="lg" len="lg"/>
            <a:tailEnd type="none" w="sm" len="sm"/>
          </a:ln>
        </p:spPr>
        <p:txBody>
          <a:bodyPr/>
          <a:lstStyle/>
          <a:p>
            <a:endParaRPr lang="en-US"/>
          </a:p>
        </p:txBody>
      </p:sp>
      <p:grpSp>
        <p:nvGrpSpPr>
          <p:cNvPr id="8" name="Group 8"/>
          <p:cNvGrpSpPr/>
          <p:nvPr/>
        </p:nvGrpSpPr>
        <p:grpSpPr>
          <a:xfrm>
            <a:off x="1460419" y="5258868"/>
            <a:ext cx="4104062" cy="379561"/>
            <a:chOff x="0" y="0"/>
            <a:chExt cx="1080905" cy="99967"/>
          </a:xfrm>
        </p:grpSpPr>
        <p:sp>
          <p:nvSpPr>
            <p:cNvPr id="9" name="Freeform 9"/>
            <p:cNvSpPr/>
            <p:nvPr/>
          </p:nvSpPr>
          <p:spPr>
            <a:xfrm>
              <a:off x="0" y="0"/>
              <a:ext cx="1080905" cy="99967"/>
            </a:xfrm>
            <a:custGeom>
              <a:avLst/>
              <a:gdLst/>
              <a:ahLst/>
              <a:cxnLst/>
              <a:rect l="l" t="t" r="r" b="b"/>
              <a:pathLst>
                <a:path w="1080905" h="99967">
                  <a:moveTo>
                    <a:pt x="0" y="0"/>
                  </a:moveTo>
                  <a:lnTo>
                    <a:pt x="1080905" y="0"/>
                  </a:lnTo>
                  <a:lnTo>
                    <a:pt x="1080905" y="99967"/>
                  </a:lnTo>
                  <a:lnTo>
                    <a:pt x="0" y="99967"/>
                  </a:lnTo>
                  <a:close/>
                </a:path>
              </a:pathLst>
            </a:custGeom>
            <a:solidFill>
              <a:srgbClr val="38B6FF"/>
            </a:solidFill>
          </p:spPr>
          <p:txBody>
            <a:bodyPr/>
            <a:lstStyle/>
            <a:p>
              <a:endParaRPr lang="en-US"/>
            </a:p>
          </p:txBody>
        </p:sp>
        <p:sp>
          <p:nvSpPr>
            <p:cNvPr id="10" name="TextBox 10"/>
            <p:cNvSpPr txBox="1"/>
            <p:nvPr/>
          </p:nvSpPr>
          <p:spPr>
            <a:xfrm>
              <a:off x="0" y="-47625"/>
              <a:ext cx="1080905" cy="147592"/>
            </a:xfrm>
            <a:prstGeom prst="rect">
              <a:avLst/>
            </a:prstGeom>
          </p:spPr>
          <p:txBody>
            <a:bodyPr lIns="50800" tIns="50800" rIns="50800" bIns="50800" rtlCol="0" anchor="ctr"/>
            <a:lstStyle/>
            <a:p>
              <a:pPr algn="ctr">
                <a:lnSpc>
                  <a:spcPts val="3359"/>
                </a:lnSpc>
              </a:pPr>
              <a:endParaRPr/>
            </a:p>
          </p:txBody>
        </p:sp>
      </p:grpSp>
      <p:sp>
        <p:nvSpPr>
          <p:cNvPr id="11" name="Freeform 11"/>
          <p:cNvSpPr/>
          <p:nvPr/>
        </p:nvSpPr>
        <p:spPr>
          <a:xfrm>
            <a:off x="1891665" y="-4056838"/>
            <a:ext cx="7252335" cy="8229600"/>
          </a:xfrm>
          <a:custGeom>
            <a:avLst/>
            <a:gdLst/>
            <a:ahLst/>
            <a:cxnLst/>
            <a:rect l="l" t="t" r="r" b="b"/>
            <a:pathLst>
              <a:path w="7252335" h="8229600">
                <a:moveTo>
                  <a:pt x="0" y="0"/>
                </a:moveTo>
                <a:lnTo>
                  <a:pt x="7252335" y="0"/>
                </a:lnTo>
                <a:lnTo>
                  <a:pt x="7252335" y="8229600"/>
                </a:lnTo>
                <a:lnTo>
                  <a:pt x="0" y="8229600"/>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1460419" y="3253650"/>
            <a:ext cx="8902781" cy="954172"/>
          </a:xfrm>
          <a:prstGeom prst="rect">
            <a:avLst/>
          </a:prstGeom>
        </p:spPr>
        <p:txBody>
          <a:bodyPr wrap="square" lIns="0" tIns="0" rIns="0" bIns="0" rtlCol="0" anchor="t">
            <a:spAutoFit/>
          </a:bodyPr>
          <a:lstStyle/>
          <a:p>
            <a:pPr algn="l">
              <a:lnSpc>
                <a:spcPts val="7338"/>
              </a:lnSpc>
            </a:pPr>
            <a:r>
              <a:rPr lang="en-US" sz="6552" dirty="0">
                <a:solidFill>
                  <a:srgbClr val="D9D9D9"/>
                </a:solidFill>
                <a:latin typeface="League Spartan"/>
                <a:ea typeface="League Spartan"/>
                <a:cs typeface="League Spartan"/>
                <a:sym typeface="League Spartan"/>
              </a:rPr>
              <a:t>Dr. Zakria Osman</a:t>
            </a:r>
          </a:p>
        </p:txBody>
      </p:sp>
      <p:sp>
        <p:nvSpPr>
          <p:cNvPr id="14" name="TextBox 14"/>
          <p:cNvSpPr txBox="1"/>
          <p:nvPr/>
        </p:nvSpPr>
        <p:spPr>
          <a:xfrm>
            <a:off x="1582814" y="5322307"/>
            <a:ext cx="4328995" cy="306431"/>
          </a:xfrm>
          <a:prstGeom prst="rect">
            <a:avLst/>
          </a:prstGeom>
        </p:spPr>
        <p:txBody>
          <a:bodyPr lIns="0" tIns="0" rIns="0" bIns="0" rtlCol="0" anchor="t">
            <a:spAutoFit/>
          </a:bodyPr>
          <a:lstStyle/>
          <a:p>
            <a:pPr algn="l">
              <a:lnSpc>
                <a:spcPts val="2463"/>
              </a:lnSpc>
            </a:pPr>
            <a:r>
              <a:rPr lang="en-US" sz="1759" dirty="0">
                <a:solidFill>
                  <a:srgbClr val="161616"/>
                </a:solidFill>
                <a:latin typeface="Space Mono Bold Italics"/>
                <a:ea typeface="Space Mono Bold Italics"/>
                <a:cs typeface="Space Mono Bold Italics"/>
                <a:sym typeface="Space Mono Bold Italics"/>
              </a:rPr>
              <a:t>PROFESSIONAL PROFILE </a:t>
            </a:r>
          </a:p>
        </p:txBody>
      </p:sp>
      <p:sp>
        <p:nvSpPr>
          <p:cNvPr id="15" name="TextBox 15"/>
          <p:cNvSpPr txBox="1"/>
          <p:nvPr/>
        </p:nvSpPr>
        <p:spPr>
          <a:xfrm>
            <a:off x="1460419" y="6125050"/>
            <a:ext cx="7835981" cy="1368516"/>
          </a:xfrm>
          <a:prstGeom prst="rect">
            <a:avLst/>
          </a:prstGeom>
        </p:spPr>
        <p:txBody>
          <a:bodyPr wrap="square" lIns="0" tIns="0" rIns="0" bIns="0" rtlCol="0" anchor="t">
            <a:spAutoFit/>
          </a:bodyPr>
          <a:lstStyle/>
          <a:p>
            <a:pPr marL="0" marR="0" algn="just">
              <a:lnSpc>
                <a:spcPct val="115000"/>
              </a:lnSpc>
              <a:spcBef>
                <a:spcPts val="0"/>
              </a:spcBef>
              <a:spcAft>
                <a:spcPts val="0"/>
              </a:spcAft>
            </a:pPr>
            <a:r>
              <a:rPr lang="en-US" sz="2000" b="1" i="1" kern="1000" dirty="0">
                <a:solidFill>
                  <a:schemeClr val="bg1"/>
                </a:solidFill>
                <a:effectLst/>
                <a:latin typeface="inherit"/>
                <a:ea typeface="Times New Roman" panose="02020603050405020304" pitchFamily="18" charset="0"/>
                <a:cs typeface="Calibri" panose="020F0502020204030204" pitchFamily="34" charset="0"/>
              </a:rPr>
              <a:t>EUR ING FEANI, PhD, MSc, CEng MIET, CEng FCIBSE, CPEng MIEAust, IntPE(Aus.), NER, RPEng BPEQ, APEC Engineer, PMP® LEED AP B+C, F</a:t>
            </a:r>
            <a:r>
              <a:rPr lang="en-US" sz="2000" b="1" i="1" kern="1000" dirty="0">
                <a:solidFill>
                  <a:schemeClr val="bg1"/>
                </a:solidFill>
                <a:latin typeface="inherit"/>
                <a:ea typeface="Times New Roman" panose="02020603050405020304" pitchFamily="18" charset="0"/>
                <a:cs typeface="Calibri" panose="020F0502020204030204" pitchFamily="34" charset="0"/>
              </a:rPr>
              <a:t>SDE, </a:t>
            </a:r>
            <a:endParaRPr lang="ar-AE" sz="2000" b="1" i="1" kern="1000" dirty="0">
              <a:solidFill>
                <a:schemeClr val="bg1"/>
              </a:solidFill>
              <a:effectLst/>
              <a:latin typeface="inherit"/>
              <a:ea typeface="Times New Roman" panose="02020603050405020304" pitchFamily="18" charset="0"/>
              <a:cs typeface="Calibri" panose="020F0502020204030204" pitchFamily="34" charset="0"/>
            </a:endParaRPr>
          </a:p>
          <a:p>
            <a:pPr marL="0" marR="0" algn="just">
              <a:lnSpc>
                <a:spcPct val="115000"/>
              </a:lnSpc>
              <a:spcBef>
                <a:spcPts val="0"/>
              </a:spcBef>
              <a:spcAft>
                <a:spcPts val="0"/>
              </a:spcAft>
            </a:pPr>
            <a:r>
              <a:rPr lang="en-US" sz="2000" b="1" i="1" kern="1000" dirty="0">
                <a:solidFill>
                  <a:schemeClr val="bg1"/>
                </a:solidFill>
                <a:effectLst/>
                <a:latin typeface="inherit"/>
                <a:ea typeface="Times New Roman" panose="02020603050405020304" pitchFamily="18" charset="0"/>
                <a:cs typeface="Calibri" panose="020F0502020204030204" pitchFamily="34" charset="0"/>
              </a:rPr>
              <a:t>Smart cities, sustainability, Carbon Emission &amp; Digital Construction</a:t>
            </a:r>
          </a:p>
          <a:p>
            <a:pPr algn="l">
              <a:lnSpc>
                <a:spcPts val="2520"/>
              </a:lnSpc>
              <a:spcBef>
                <a:spcPct val="0"/>
              </a:spcBef>
            </a:pPr>
            <a:endParaRPr lang="en-US" sz="2000" dirty="0">
              <a:solidFill>
                <a:schemeClr val="bg1"/>
              </a:solidFill>
              <a:latin typeface="Canva Sans"/>
              <a:ea typeface="Canva Sans"/>
              <a:cs typeface="Canva Sans"/>
              <a:sym typeface="Canva Sans"/>
            </a:endParaRPr>
          </a:p>
        </p:txBody>
      </p:sp>
      <p:pic>
        <p:nvPicPr>
          <p:cNvPr id="26" name="Picture 25">
            <a:extLst>
              <a:ext uri="{FF2B5EF4-FFF2-40B4-BE49-F238E27FC236}">
                <a16:creationId xmlns:a16="http://schemas.microsoft.com/office/drawing/2014/main" id="{38BF496D-5765-3E26-447E-F39DB07885D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28748" y="1674663"/>
            <a:ext cx="5961244" cy="649432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7" name="Group 5">
            <a:extLst>
              <a:ext uri="{FF2B5EF4-FFF2-40B4-BE49-F238E27FC236}">
                <a16:creationId xmlns:a16="http://schemas.microsoft.com/office/drawing/2014/main" id="{4441104C-72D7-A3C3-6E59-5AAEB6C1A807}"/>
              </a:ext>
            </a:extLst>
          </p:cNvPr>
          <p:cNvGrpSpPr/>
          <p:nvPr/>
        </p:nvGrpSpPr>
        <p:grpSpPr>
          <a:xfrm>
            <a:off x="1028672" y="669126"/>
            <a:ext cx="2668698" cy="465713"/>
            <a:chOff x="0" y="0"/>
            <a:chExt cx="702867" cy="122657"/>
          </a:xfrm>
        </p:grpSpPr>
        <p:sp>
          <p:nvSpPr>
            <p:cNvPr id="28" name="Freeform 6">
              <a:extLst>
                <a:ext uri="{FF2B5EF4-FFF2-40B4-BE49-F238E27FC236}">
                  <a16:creationId xmlns:a16="http://schemas.microsoft.com/office/drawing/2014/main" id="{47608469-EFE2-9857-200F-7D0272F3B21E}"/>
                </a:ext>
              </a:extLst>
            </p:cNvPr>
            <p:cNvSpPr/>
            <p:nvPr/>
          </p:nvSpPr>
          <p:spPr>
            <a:xfrm>
              <a:off x="0" y="0"/>
              <a:ext cx="702867" cy="122657"/>
            </a:xfrm>
            <a:custGeom>
              <a:avLst/>
              <a:gdLst/>
              <a:ahLst/>
              <a:cxnLst/>
              <a:rect l="l" t="t" r="r" b="b"/>
              <a:pathLst>
                <a:path w="702867" h="122657">
                  <a:moveTo>
                    <a:pt x="0" y="0"/>
                  </a:moveTo>
                  <a:lnTo>
                    <a:pt x="702867" y="0"/>
                  </a:lnTo>
                  <a:lnTo>
                    <a:pt x="702867" y="122657"/>
                  </a:lnTo>
                  <a:lnTo>
                    <a:pt x="0" y="122657"/>
                  </a:lnTo>
                  <a:close/>
                </a:path>
              </a:pathLst>
            </a:custGeom>
            <a:solidFill>
              <a:srgbClr val="38B6FF"/>
            </a:solidFill>
          </p:spPr>
          <p:txBody>
            <a:bodyPr/>
            <a:lstStyle/>
            <a:p>
              <a:endParaRPr lang="en-US"/>
            </a:p>
          </p:txBody>
        </p:sp>
        <p:sp>
          <p:nvSpPr>
            <p:cNvPr id="29" name="TextBox 7">
              <a:extLst>
                <a:ext uri="{FF2B5EF4-FFF2-40B4-BE49-F238E27FC236}">
                  <a16:creationId xmlns:a16="http://schemas.microsoft.com/office/drawing/2014/main" id="{20FD968A-DA30-4DED-4EF7-DDB7F1F7A045}"/>
                </a:ext>
              </a:extLst>
            </p:cNvPr>
            <p:cNvSpPr txBox="1"/>
            <p:nvPr/>
          </p:nvSpPr>
          <p:spPr>
            <a:xfrm>
              <a:off x="0" y="-47625"/>
              <a:ext cx="702867" cy="170282"/>
            </a:xfrm>
            <a:prstGeom prst="rect">
              <a:avLst/>
            </a:prstGeom>
          </p:spPr>
          <p:txBody>
            <a:bodyPr lIns="50800" tIns="50800" rIns="50800" bIns="50800" rtlCol="0" anchor="ctr"/>
            <a:lstStyle/>
            <a:p>
              <a:pPr algn="ctr">
                <a:lnSpc>
                  <a:spcPts val="3359"/>
                </a:lnSpc>
              </a:pPr>
              <a:endParaRPr/>
            </a:p>
          </p:txBody>
        </p:sp>
      </p:grpSp>
      <p:sp>
        <p:nvSpPr>
          <p:cNvPr id="30" name="TextBox 15">
            <a:extLst>
              <a:ext uri="{FF2B5EF4-FFF2-40B4-BE49-F238E27FC236}">
                <a16:creationId xmlns:a16="http://schemas.microsoft.com/office/drawing/2014/main" id="{6FF96790-5593-C59D-F011-73CC99A1326C}"/>
              </a:ext>
            </a:extLst>
          </p:cNvPr>
          <p:cNvSpPr txBox="1"/>
          <p:nvPr/>
        </p:nvSpPr>
        <p:spPr>
          <a:xfrm>
            <a:off x="3697370" y="755016"/>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ABOUT ME</a:t>
            </a:r>
          </a:p>
        </p:txBody>
      </p:sp>
      <p:sp>
        <p:nvSpPr>
          <p:cNvPr id="31" name="TextBox 16">
            <a:extLst>
              <a:ext uri="{FF2B5EF4-FFF2-40B4-BE49-F238E27FC236}">
                <a16:creationId xmlns:a16="http://schemas.microsoft.com/office/drawing/2014/main" id="{049D289E-94E1-87EA-3026-79D43793BE7D}"/>
              </a:ext>
            </a:extLst>
          </p:cNvPr>
          <p:cNvSpPr txBox="1"/>
          <p:nvPr/>
        </p:nvSpPr>
        <p:spPr>
          <a:xfrm>
            <a:off x="5240878" y="737442"/>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EDUCATION</a:t>
            </a:r>
          </a:p>
        </p:txBody>
      </p:sp>
      <p:sp>
        <p:nvSpPr>
          <p:cNvPr id="32" name="TextBox 19">
            <a:extLst>
              <a:ext uri="{FF2B5EF4-FFF2-40B4-BE49-F238E27FC236}">
                <a16:creationId xmlns:a16="http://schemas.microsoft.com/office/drawing/2014/main" id="{4B082EA8-680D-6769-DB03-CBA89B210F50}"/>
              </a:ext>
            </a:extLst>
          </p:cNvPr>
          <p:cNvSpPr txBox="1"/>
          <p:nvPr/>
        </p:nvSpPr>
        <p:spPr>
          <a:xfrm>
            <a:off x="7299192" y="737442"/>
            <a:ext cx="3108383" cy="271613"/>
          </a:xfrm>
          <a:prstGeom prst="rect">
            <a:avLst/>
          </a:prstGeom>
        </p:spPr>
        <p:txBody>
          <a:bodyPr wrap="square" lIns="0" tIns="0" rIns="0" bIns="0" rtlCol="0" anchor="t">
            <a:spAutoFit/>
          </a:bodyPr>
          <a:lstStyle/>
          <a:p>
            <a:pPr marL="0" lvl="0" indent="0" algn="ctr">
              <a:lnSpc>
                <a:spcPts val="2240"/>
              </a:lnSpc>
              <a:spcBef>
                <a:spcPct val="0"/>
              </a:spcBef>
            </a:pPr>
            <a:r>
              <a:rPr lang="en-US" sz="1600" dirty="0">
                <a:solidFill>
                  <a:schemeClr val="bg1"/>
                </a:solidFill>
                <a:latin typeface="Space Mono Bold"/>
                <a:ea typeface="Space Mono Bold"/>
                <a:cs typeface="Space Mono Bold"/>
                <a:sym typeface="Space Mono Bold"/>
              </a:rPr>
              <a:t>PROFESSIONAL MEMBERSHIP</a:t>
            </a:r>
            <a:endParaRPr lang="en-US" sz="1600" u="none" strike="noStrike" dirty="0">
              <a:solidFill>
                <a:schemeClr val="bg1"/>
              </a:solidFill>
              <a:latin typeface="Space Mono Bold"/>
              <a:ea typeface="Space Mono Bold"/>
              <a:cs typeface="Space Mono Bold"/>
              <a:sym typeface="Space Mono Bold"/>
            </a:endParaRPr>
          </a:p>
        </p:txBody>
      </p:sp>
      <p:sp>
        <p:nvSpPr>
          <p:cNvPr id="33" name="TextBox 26">
            <a:extLst>
              <a:ext uri="{FF2B5EF4-FFF2-40B4-BE49-F238E27FC236}">
                <a16:creationId xmlns:a16="http://schemas.microsoft.com/office/drawing/2014/main" id="{408EA63C-EC4D-5711-0576-20A720145111}"/>
              </a:ext>
            </a:extLst>
          </p:cNvPr>
          <p:cNvSpPr txBox="1"/>
          <p:nvPr/>
        </p:nvSpPr>
        <p:spPr>
          <a:xfrm>
            <a:off x="1131896" y="755016"/>
            <a:ext cx="2462277" cy="273684"/>
          </a:xfrm>
          <a:prstGeom prst="rect">
            <a:avLst/>
          </a:prstGeom>
        </p:spPr>
        <p:txBody>
          <a:bodyPr lIns="0" tIns="0" rIns="0" bIns="0" rtlCol="0" anchor="t">
            <a:spAutoFit/>
          </a:bodyPr>
          <a:lstStyle/>
          <a:p>
            <a:pPr marL="0" lvl="0" indent="0" algn="ctr">
              <a:lnSpc>
                <a:spcPts val="2240"/>
              </a:lnSpc>
              <a:spcBef>
                <a:spcPct val="0"/>
              </a:spcBef>
            </a:pPr>
            <a:r>
              <a:rPr lang="en-US" sz="1600" u="none" strike="noStrike" dirty="0">
                <a:solidFill>
                  <a:srgbClr val="161616"/>
                </a:solidFill>
                <a:latin typeface="Space Mono Bold"/>
                <a:ea typeface="Space Mono Bold"/>
                <a:cs typeface="Space Mono Bold"/>
                <a:sym typeface="Space Mono Bold"/>
              </a:rPr>
              <a:t>DR.ZAKRIA OSMAN</a:t>
            </a:r>
          </a:p>
        </p:txBody>
      </p:sp>
      <p:sp>
        <p:nvSpPr>
          <p:cNvPr id="34" name="TextBox 33">
            <a:extLst>
              <a:ext uri="{FF2B5EF4-FFF2-40B4-BE49-F238E27FC236}">
                <a16:creationId xmlns:a16="http://schemas.microsoft.com/office/drawing/2014/main" id="{87CBC823-B94F-06B1-B273-D43C52E4183C}"/>
              </a:ext>
            </a:extLst>
          </p:cNvPr>
          <p:cNvSpPr txBox="1"/>
          <p:nvPr/>
        </p:nvSpPr>
        <p:spPr>
          <a:xfrm>
            <a:off x="10671929" y="707192"/>
            <a:ext cx="9953624" cy="369332"/>
          </a:xfrm>
          <a:prstGeom prst="rect">
            <a:avLst/>
          </a:prstGeom>
          <a:noFill/>
        </p:spPr>
        <p:txBody>
          <a:bodyPr wrap="square">
            <a:spAutoFit/>
          </a:bodyPr>
          <a:lstStyle/>
          <a:p>
            <a:r>
              <a:rPr lang="en-US" sz="1800" b="1" dirty="0">
                <a:solidFill>
                  <a:schemeClr val="bg1"/>
                </a:solidFill>
                <a:latin typeface="Adobe Devanagari" panose="02040503050201020203" pitchFamily="18" charset="0"/>
                <a:cs typeface="Adobe Devanagari" panose="02040503050201020203" pitchFamily="18" charset="0"/>
              </a:rPr>
              <a:t>PAPERS PUBLISHED</a:t>
            </a:r>
            <a:endParaRPr lang="en-US" dirty="0"/>
          </a:p>
        </p:txBody>
      </p:sp>
      <p:sp>
        <p:nvSpPr>
          <p:cNvPr id="35" name="TextBox 20">
            <a:extLst>
              <a:ext uri="{FF2B5EF4-FFF2-40B4-BE49-F238E27FC236}">
                <a16:creationId xmlns:a16="http://schemas.microsoft.com/office/drawing/2014/main" id="{A2B0A3B6-FF71-4F1D-5594-BD79155B4923}"/>
              </a:ext>
            </a:extLst>
          </p:cNvPr>
          <p:cNvSpPr txBox="1"/>
          <p:nvPr/>
        </p:nvSpPr>
        <p:spPr>
          <a:xfrm>
            <a:off x="12730244" y="560748"/>
            <a:ext cx="2668699" cy="528991"/>
          </a:xfrm>
          <a:prstGeom prst="rect">
            <a:avLst/>
          </a:prstGeom>
        </p:spPr>
        <p:txBody>
          <a:bodyPr wrap="square" lIns="0" tIns="0" rIns="0" bIns="0" rtlCol="0" anchor="t">
            <a:spAutoFit/>
          </a:bodyPr>
          <a:lstStyle/>
          <a:p>
            <a:pPr algn="ctr">
              <a:lnSpc>
                <a:spcPts val="4704"/>
              </a:lnSpc>
            </a:pPr>
            <a:r>
              <a:rPr lang="en-US" sz="2000" b="1" dirty="0">
                <a:solidFill>
                  <a:schemeClr val="bg1"/>
                </a:solidFill>
                <a:latin typeface="Adobe Devanagari" panose="02040503050201020203" pitchFamily="18" charset="0"/>
                <a:cs typeface="Adobe Devanagari" panose="02040503050201020203" pitchFamily="18" charset="0"/>
              </a:rPr>
              <a:t>VOLUNTEERING</a:t>
            </a:r>
            <a:endParaRPr lang="en-US" sz="2000" dirty="0">
              <a:solidFill>
                <a:srgbClr val="FFFFFF"/>
              </a:solidFill>
              <a:latin typeface="League Spartan"/>
              <a:ea typeface="League Spartan"/>
              <a:cs typeface="League Spartan"/>
              <a:sym typeface="League Spart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04" r="-2204"/>
            </a:stretch>
          </a:blipFill>
        </p:spPr>
        <p:txBody>
          <a:bodyPr/>
          <a:lstStyle/>
          <a:p>
            <a:endParaRPr lang="en-US" dirty="0"/>
          </a:p>
        </p:txBody>
      </p:sp>
      <p:sp>
        <p:nvSpPr>
          <p:cNvPr id="3" name="Freeform 3"/>
          <p:cNvSpPr/>
          <p:nvPr/>
        </p:nvSpPr>
        <p:spPr>
          <a:xfrm>
            <a:off x="5854685" y="-659545"/>
            <a:ext cx="6862676" cy="6543168"/>
          </a:xfrm>
          <a:custGeom>
            <a:avLst/>
            <a:gdLst/>
            <a:ahLst/>
            <a:cxnLst/>
            <a:rect l="l" t="t" r="r" b="b"/>
            <a:pathLst>
              <a:path w="6862676" h="6543168">
                <a:moveTo>
                  <a:pt x="0" y="0"/>
                </a:moveTo>
                <a:lnTo>
                  <a:pt x="6862676" y="0"/>
                </a:lnTo>
                <a:lnTo>
                  <a:pt x="6862676" y="6543168"/>
                </a:lnTo>
                <a:lnTo>
                  <a:pt x="0" y="6543168"/>
                </a:lnTo>
                <a:lnTo>
                  <a:pt x="0" y="0"/>
                </a:lnTo>
                <a:close/>
              </a:path>
            </a:pathLst>
          </a:custGeom>
          <a:blipFill>
            <a:blip r:embed="rId3"/>
            <a:stretch>
              <a:fillRect l="-8314" r="-8314"/>
            </a:stretch>
          </a:blipFill>
        </p:spPr>
        <p:txBody>
          <a:bodyPr/>
          <a:lstStyle/>
          <a:p>
            <a:endParaRPr lang="en-US"/>
          </a:p>
        </p:txBody>
      </p:sp>
      <p:sp>
        <p:nvSpPr>
          <p:cNvPr id="8" name="Freeform 8"/>
          <p:cNvSpPr/>
          <p:nvPr/>
        </p:nvSpPr>
        <p:spPr>
          <a:xfrm>
            <a:off x="4278630" y="5793216"/>
            <a:ext cx="10029263" cy="8562483"/>
          </a:xfrm>
          <a:custGeom>
            <a:avLst/>
            <a:gdLst/>
            <a:ahLst/>
            <a:cxnLst/>
            <a:rect l="l" t="t" r="r" b="b"/>
            <a:pathLst>
              <a:path w="10029263" h="8562483">
                <a:moveTo>
                  <a:pt x="0" y="0"/>
                </a:moveTo>
                <a:lnTo>
                  <a:pt x="10029263" y="0"/>
                </a:lnTo>
                <a:lnTo>
                  <a:pt x="10029263" y="8562483"/>
                </a:lnTo>
                <a:lnTo>
                  <a:pt x="0" y="8562483"/>
                </a:lnTo>
                <a:lnTo>
                  <a:pt x="0" y="0"/>
                </a:lnTo>
                <a:close/>
              </a:path>
            </a:pathLst>
          </a:custGeom>
          <a:blipFill>
            <a:blip r:embed="rId4"/>
            <a:stretch>
              <a:fillRect/>
            </a:stretch>
          </a:blipFill>
        </p:spPr>
        <p:txBody>
          <a:bodyPr/>
          <a:lstStyle/>
          <a:p>
            <a:endParaRPr lang="en-US"/>
          </a:p>
        </p:txBody>
      </p:sp>
      <p:sp>
        <p:nvSpPr>
          <p:cNvPr id="10" name="AutoShape 10"/>
          <p:cNvSpPr/>
          <p:nvPr/>
        </p:nvSpPr>
        <p:spPr>
          <a:xfrm>
            <a:off x="1028700" y="9079230"/>
            <a:ext cx="12980670" cy="19050"/>
          </a:xfrm>
          <a:prstGeom prst="line">
            <a:avLst/>
          </a:prstGeom>
          <a:ln w="38100" cap="flat">
            <a:solidFill>
              <a:srgbClr val="FFFFFF"/>
            </a:solidFill>
            <a:prstDash val="solid"/>
            <a:headEnd type="oval" w="lg" len="lg"/>
            <a:tailEnd type="none" w="sm" len="sm"/>
          </a:ln>
        </p:spPr>
        <p:txBody>
          <a:bodyPr/>
          <a:lstStyle/>
          <a:p>
            <a:endParaRPr lang="en-US"/>
          </a:p>
        </p:txBody>
      </p:sp>
      <p:grpSp>
        <p:nvGrpSpPr>
          <p:cNvPr id="11" name="Group 11"/>
          <p:cNvGrpSpPr/>
          <p:nvPr/>
        </p:nvGrpSpPr>
        <p:grpSpPr>
          <a:xfrm flipV="1">
            <a:off x="11814388" y="1955239"/>
            <a:ext cx="4721012" cy="95902"/>
            <a:chOff x="0" y="0"/>
            <a:chExt cx="1080905" cy="35725"/>
          </a:xfrm>
        </p:grpSpPr>
        <p:sp>
          <p:nvSpPr>
            <p:cNvPr id="12" name="Freeform 12"/>
            <p:cNvSpPr/>
            <p:nvPr/>
          </p:nvSpPr>
          <p:spPr>
            <a:xfrm>
              <a:off x="0" y="0"/>
              <a:ext cx="1080905" cy="35725"/>
            </a:xfrm>
            <a:custGeom>
              <a:avLst/>
              <a:gdLst/>
              <a:ahLst/>
              <a:cxnLst/>
              <a:rect l="l" t="t" r="r" b="b"/>
              <a:pathLst>
                <a:path w="1080905" h="35725">
                  <a:moveTo>
                    <a:pt x="0" y="0"/>
                  </a:moveTo>
                  <a:lnTo>
                    <a:pt x="1080905" y="0"/>
                  </a:lnTo>
                  <a:lnTo>
                    <a:pt x="1080905" y="35725"/>
                  </a:lnTo>
                  <a:lnTo>
                    <a:pt x="0" y="35725"/>
                  </a:lnTo>
                  <a:close/>
                </a:path>
              </a:pathLst>
            </a:custGeom>
            <a:solidFill>
              <a:srgbClr val="38B6FF"/>
            </a:solidFill>
          </p:spPr>
          <p:txBody>
            <a:bodyPr/>
            <a:lstStyle/>
            <a:p>
              <a:endParaRPr lang="en-US"/>
            </a:p>
          </p:txBody>
        </p:sp>
        <p:sp>
          <p:nvSpPr>
            <p:cNvPr id="13" name="TextBox 13"/>
            <p:cNvSpPr txBox="1"/>
            <p:nvPr/>
          </p:nvSpPr>
          <p:spPr>
            <a:xfrm>
              <a:off x="0" y="-47625"/>
              <a:ext cx="1080905" cy="83350"/>
            </a:xfrm>
            <a:prstGeom prst="rect">
              <a:avLst/>
            </a:prstGeom>
          </p:spPr>
          <p:txBody>
            <a:bodyPr lIns="50800" tIns="50800" rIns="50800" bIns="50800" rtlCol="0" anchor="ctr"/>
            <a:lstStyle/>
            <a:p>
              <a:pPr algn="ctr">
                <a:lnSpc>
                  <a:spcPts val="3359"/>
                </a:lnSpc>
              </a:pPr>
              <a:endParaRPr/>
            </a:p>
          </p:txBody>
        </p:sp>
      </p:grpSp>
      <p:sp>
        <p:nvSpPr>
          <p:cNvPr id="36" name="TextBox 36"/>
          <p:cNvSpPr txBox="1"/>
          <p:nvPr/>
        </p:nvSpPr>
        <p:spPr>
          <a:xfrm>
            <a:off x="11814388" y="1428473"/>
            <a:ext cx="5341716" cy="614172"/>
          </a:xfrm>
          <a:prstGeom prst="rect">
            <a:avLst/>
          </a:prstGeom>
        </p:spPr>
        <p:txBody>
          <a:bodyPr lIns="0" tIns="0" rIns="0" bIns="0" rtlCol="0" anchor="t">
            <a:spAutoFit/>
          </a:bodyPr>
          <a:lstStyle/>
          <a:p>
            <a:pPr algn="l">
              <a:lnSpc>
                <a:spcPts val="4704"/>
              </a:lnSpc>
            </a:pPr>
            <a:r>
              <a:rPr lang="en-US" sz="4200" dirty="0">
                <a:solidFill>
                  <a:srgbClr val="FFFFFF"/>
                </a:solidFill>
                <a:latin typeface="League Spartan"/>
                <a:ea typeface="League Spartan"/>
                <a:cs typeface="League Spartan"/>
                <a:sym typeface="League Spartan"/>
              </a:rPr>
              <a:t>MY BIOGRAPHY</a:t>
            </a:r>
          </a:p>
        </p:txBody>
      </p:sp>
      <p:sp>
        <p:nvSpPr>
          <p:cNvPr id="38" name="TextBox 38"/>
          <p:cNvSpPr txBox="1"/>
          <p:nvPr/>
        </p:nvSpPr>
        <p:spPr>
          <a:xfrm>
            <a:off x="12735186" y="8852535"/>
            <a:ext cx="4524114" cy="417037"/>
          </a:xfrm>
          <a:prstGeom prst="rect">
            <a:avLst/>
          </a:prstGeom>
        </p:spPr>
        <p:txBody>
          <a:bodyPr lIns="0" tIns="0" rIns="0" bIns="0" rtlCol="0" anchor="t">
            <a:spAutoFit/>
          </a:bodyPr>
          <a:lstStyle/>
          <a:p>
            <a:pPr algn="r">
              <a:lnSpc>
                <a:spcPts val="3359"/>
              </a:lnSpc>
            </a:pPr>
            <a:r>
              <a:rPr lang="en-US" sz="2400" dirty="0">
                <a:solidFill>
                  <a:srgbClr val="FFFFFF"/>
                </a:solidFill>
                <a:latin typeface="Space Mono"/>
                <a:ea typeface="Space Mono"/>
                <a:cs typeface="Space Mono"/>
                <a:sym typeface="Space Mono"/>
              </a:rPr>
              <a:t>PORTOFOLIO</a:t>
            </a:r>
          </a:p>
        </p:txBody>
      </p:sp>
      <p:sp>
        <p:nvSpPr>
          <p:cNvPr id="46" name="TextBox 45">
            <a:extLst>
              <a:ext uri="{FF2B5EF4-FFF2-40B4-BE49-F238E27FC236}">
                <a16:creationId xmlns:a16="http://schemas.microsoft.com/office/drawing/2014/main" id="{DDC80F26-9CE1-FE27-04A0-76FDE5E34C30}"/>
              </a:ext>
            </a:extLst>
          </p:cNvPr>
          <p:cNvSpPr txBox="1"/>
          <p:nvPr/>
        </p:nvSpPr>
        <p:spPr>
          <a:xfrm>
            <a:off x="958046" y="1257300"/>
            <a:ext cx="8913354" cy="7718780"/>
          </a:xfrm>
          <a:prstGeom prst="rect">
            <a:avLst/>
          </a:prstGeom>
          <a:noFill/>
        </p:spPr>
        <p:txBody>
          <a:bodyPr wrap="square">
            <a:spAutoFit/>
          </a:bodyPr>
          <a:lstStyle/>
          <a:p>
            <a:pPr marL="0" marR="0" algn="just">
              <a:lnSpc>
                <a:spcPct val="115000"/>
              </a:lnSpc>
              <a:spcBef>
                <a:spcPts val="0"/>
              </a:spcBef>
              <a:spcAft>
                <a:spcPts val="0"/>
              </a:spcAft>
            </a:pPr>
            <a:r>
              <a:rPr lang="en-US" sz="1800" kern="1000" dirty="0">
                <a:solidFill>
                  <a:schemeClr val="bg1"/>
                </a:solidFill>
                <a:effectLst/>
                <a:latin typeface="+mj-lt"/>
                <a:ea typeface="Times New Roman" panose="02020603050405020304" pitchFamily="18" charset="0"/>
                <a:cs typeface="Calibri" panose="020F0502020204030204" pitchFamily="34" charset="0"/>
              </a:rPr>
              <a:t>is a highly accomplished mechanical engineer with profound expertise in cutting-edge research and development. Zakaria holds a Ph.D., MSc. and over 25 years of experience, he brings an unparalleled depth of knowledge and a passion for expanding the boundaries of engineering. Throughout his academic and professional career, Zakaria made significant contributions in the field of mechanical engineering. He conducted extensive research in specialized areas such as Digital Construction, Smart Cities, Digital Engineering, Pre-fabrication/Modular Construction, exploring novel concepts and methodologies to address complex engineering challenges.</a:t>
            </a:r>
            <a:endParaRPr lang="en-US" sz="1800" kern="1000" dirty="0">
              <a:solidFill>
                <a:schemeClr val="bg1"/>
              </a:solidFill>
              <a:effectLst/>
              <a:latin typeface="+mj-lt"/>
              <a:ea typeface="Times New Roman" panose="02020603050405020304" pitchFamily="18" charset="0"/>
            </a:endParaRPr>
          </a:p>
          <a:p>
            <a:pPr marL="0" marR="0" algn="just">
              <a:lnSpc>
                <a:spcPct val="115000"/>
              </a:lnSpc>
              <a:spcBef>
                <a:spcPts val="0"/>
              </a:spcBef>
              <a:spcAft>
                <a:spcPts val="0"/>
              </a:spcAft>
            </a:pPr>
            <a:r>
              <a:rPr lang="en-US" sz="1800" kern="1000" dirty="0">
                <a:solidFill>
                  <a:schemeClr val="bg1"/>
                </a:solidFill>
                <a:effectLst/>
                <a:latin typeface="+mj-lt"/>
                <a:ea typeface="Times New Roman" panose="02020603050405020304" pitchFamily="18" charset="0"/>
                <a:cs typeface="Calibri" panose="020F0502020204030204" pitchFamily="34" charset="0"/>
              </a:rPr>
              <a:t>Zakaria's research acumen is complemented with his strong technical skills and proficiency in advanced analytical tools. He is adapting in utilizing state-of-the-art simulation software and computational methods to model and analyze complex mechanical systems. His research findings have been presented in his work at prestigious conferences and symposiums.</a:t>
            </a:r>
            <a:endParaRPr lang="en-US" sz="1800" kern="1000" dirty="0">
              <a:solidFill>
                <a:schemeClr val="bg1"/>
              </a:solidFill>
              <a:effectLst/>
              <a:latin typeface="+mj-lt"/>
              <a:ea typeface="Times New Roman" panose="02020603050405020304" pitchFamily="18" charset="0"/>
            </a:endParaRPr>
          </a:p>
          <a:p>
            <a:pPr marL="0" marR="0" algn="just">
              <a:lnSpc>
                <a:spcPct val="115000"/>
              </a:lnSpc>
              <a:spcBef>
                <a:spcPts val="0"/>
              </a:spcBef>
              <a:spcAft>
                <a:spcPts val="0"/>
              </a:spcAft>
            </a:pPr>
            <a:r>
              <a:rPr lang="en-US" sz="1800" kern="1000" dirty="0">
                <a:solidFill>
                  <a:schemeClr val="bg1"/>
                </a:solidFill>
                <a:effectLst/>
                <a:latin typeface="+mj-lt"/>
                <a:ea typeface="Times New Roman" panose="02020603050405020304" pitchFamily="18" charset="0"/>
                <a:cs typeface="Calibri" panose="020F0502020204030204" pitchFamily="34" charset="0"/>
              </a:rPr>
              <a:t>Zakaria's ability to conceptualize and implement complex designs has been instrumental in the successful completion of numerous projects. He is highly proficient in using cutting-edge design and simulation software, enabling him to optimize designs for performance, reliability, and manufacturability.</a:t>
            </a:r>
            <a:endParaRPr lang="en-US" sz="1800" kern="1000" dirty="0">
              <a:solidFill>
                <a:schemeClr val="bg1"/>
              </a:solidFill>
              <a:effectLst/>
              <a:latin typeface="+mj-lt"/>
              <a:ea typeface="Times New Roman" panose="02020603050405020304" pitchFamily="18" charset="0"/>
            </a:endParaRPr>
          </a:p>
          <a:p>
            <a:pPr marL="0" marR="0" algn="just">
              <a:lnSpc>
                <a:spcPct val="115000"/>
              </a:lnSpc>
              <a:spcBef>
                <a:spcPts val="0"/>
              </a:spcBef>
              <a:spcAft>
                <a:spcPts val="0"/>
              </a:spcAft>
            </a:pPr>
            <a:r>
              <a:rPr lang="en-US" sz="1800" kern="1000" dirty="0">
                <a:solidFill>
                  <a:schemeClr val="bg1"/>
                </a:solidFill>
                <a:effectLst/>
                <a:latin typeface="+mj-lt"/>
                <a:ea typeface="Times New Roman" panose="02020603050405020304" pitchFamily="18" charset="0"/>
                <a:cs typeface="Calibri" panose="020F0502020204030204" pitchFamily="34" charset="0"/>
              </a:rPr>
              <a:t>As a passionate advocate for sustainable engineering practices, Zakaria is dedicated to developing environmentally conscious solutions that will improve our planet’s sustainability. He actively collaborates with organizations focused on green technologies and actively seeks opportunities to incorporate sustainability principles into his projects.</a:t>
            </a:r>
            <a:endParaRPr lang="en-US" sz="1800" kern="1000" dirty="0">
              <a:solidFill>
                <a:schemeClr val="bg1"/>
              </a:solidFill>
              <a:effectLst/>
              <a:latin typeface="+mj-lt"/>
              <a:ea typeface="Times New Roman" panose="02020603050405020304" pitchFamily="18" charset="0"/>
            </a:endParaRPr>
          </a:p>
          <a:p>
            <a:pPr marL="0" marR="0" algn="just">
              <a:lnSpc>
                <a:spcPct val="115000"/>
              </a:lnSpc>
              <a:spcBef>
                <a:spcPts val="0"/>
              </a:spcBef>
              <a:spcAft>
                <a:spcPts val="0"/>
              </a:spcAft>
            </a:pPr>
            <a:r>
              <a:rPr lang="en-US" sz="1800" kern="1000" dirty="0">
                <a:solidFill>
                  <a:schemeClr val="bg1"/>
                </a:solidFill>
                <a:effectLst/>
                <a:latin typeface="+mj-lt"/>
                <a:ea typeface="Times New Roman" panose="02020603050405020304" pitchFamily="18" charset="0"/>
                <a:cs typeface="Calibri" panose="020F0502020204030204" pitchFamily="34" charset="0"/>
              </a:rPr>
              <a:t>With a unique blend of research expertise, technical proficiency, and visionary leadership, Zakaria is poised to continue making significant contributions to the fields of engineering and construction. His unwavering commitment to advancing knowledge and driving innovation positions him as a sought-after expert and a catalyst for positive change in the industry</a:t>
            </a:r>
            <a:endParaRPr lang="en-US" dirty="0">
              <a:solidFill>
                <a:schemeClr val="bg1"/>
              </a:solidFill>
            </a:endParaRPr>
          </a:p>
        </p:txBody>
      </p:sp>
      <p:pic>
        <p:nvPicPr>
          <p:cNvPr id="48" name="Picture 47" descr="A person in a suit speaking&#10;&#10;Description automatically generated">
            <a:extLst>
              <a:ext uri="{FF2B5EF4-FFF2-40B4-BE49-F238E27FC236}">
                <a16:creationId xmlns:a16="http://schemas.microsoft.com/office/drawing/2014/main" id="{879584A8-AF5C-C40A-18E1-2A27187A66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0774916" y="3408884"/>
            <a:ext cx="6468907" cy="4312604"/>
          </a:xfrm>
          <a:prstGeom prst="rect">
            <a:avLst/>
          </a:prstGeom>
        </p:spPr>
      </p:pic>
      <p:grpSp>
        <p:nvGrpSpPr>
          <p:cNvPr id="49" name="Group 5">
            <a:extLst>
              <a:ext uri="{FF2B5EF4-FFF2-40B4-BE49-F238E27FC236}">
                <a16:creationId xmlns:a16="http://schemas.microsoft.com/office/drawing/2014/main" id="{04780A5A-7592-84B3-9A3A-8D192A528B71}"/>
              </a:ext>
            </a:extLst>
          </p:cNvPr>
          <p:cNvGrpSpPr/>
          <p:nvPr/>
        </p:nvGrpSpPr>
        <p:grpSpPr>
          <a:xfrm>
            <a:off x="1028672" y="669126"/>
            <a:ext cx="2668698" cy="465713"/>
            <a:chOff x="0" y="0"/>
            <a:chExt cx="702867" cy="122657"/>
          </a:xfrm>
        </p:grpSpPr>
        <p:sp>
          <p:nvSpPr>
            <p:cNvPr id="50" name="Freeform 6">
              <a:extLst>
                <a:ext uri="{FF2B5EF4-FFF2-40B4-BE49-F238E27FC236}">
                  <a16:creationId xmlns:a16="http://schemas.microsoft.com/office/drawing/2014/main" id="{5BBC0F80-8336-4D41-C6CE-DD4E35E64CEB}"/>
                </a:ext>
              </a:extLst>
            </p:cNvPr>
            <p:cNvSpPr/>
            <p:nvPr/>
          </p:nvSpPr>
          <p:spPr>
            <a:xfrm>
              <a:off x="0" y="0"/>
              <a:ext cx="702867" cy="122657"/>
            </a:xfrm>
            <a:custGeom>
              <a:avLst/>
              <a:gdLst/>
              <a:ahLst/>
              <a:cxnLst/>
              <a:rect l="l" t="t" r="r" b="b"/>
              <a:pathLst>
                <a:path w="702867" h="122657">
                  <a:moveTo>
                    <a:pt x="0" y="0"/>
                  </a:moveTo>
                  <a:lnTo>
                    <a:pt x="702867" y="0"/>
                  </a:lnTo>
                  <a:lnTo>
                    <a:pt x="702867" y="122657"/>
                  </a:lnTo>
                  <a:lnTo>
                    <a:pt x="0" y="122657"/>
                  </a:lnTo>
                  <a:close/>
                </a:path>
              </a:pathLst>
            </a:custGeom>
            <a:solidFill>
              <a:srgbClr val="38B6FF"/>
            </a:solidFill>
          </p:spPr>
          <p:txBody>
            <a:bodyPr/>
            <a:lstStyle/>
            <a:p>
              <a:endParaRPr lang="en-US"/>
            </a:p>
          </p:txBody>
        </p:sp>
        <p:sp>
          <p:nvSpPr>
            <p:cNvPr id="51" name="TextBox 7">
              <a:extLst>
                <a:ext uri="{FF2B5EF4-FFF2-40B4-BE49-F238E27FC236}">
                  <a16:creationId xmlns:a16="http://schemas.microsoft.com/office/drawing/2014/main" id="{F3E80EF1-5938-BCB8-167A-1D5DDCDAE4F1}"/>
                </a:ext>
              </a:extLst>
            </p:cNvPr>
            <p:cNvSpPr txBox="1"/>
            <p:nvPr/>
          </p:nvSpPr>
          <p:spPr>
            <a:xfrm>
              <a:off x="0" y="-47625"/>
              <a:ext cx="702867" cy="170282"/>
            </a:xfrm>
            <a:prstGeom prst="rect">
              <a:avLst/>
            </a:prstGeom>
          </p:spPr>
          <p:txBody>
            <a:bodyPr lIns="50800" tIns="50800" rIns="50800" bIns="50800" rtlCol="0" anchor="ctr"/>
            <a:lstStyle/>
            <a:p>
              <a:pPr algn="ctr">
                <a:lnSpc>
                  <a:spcPts val="3359"/>
                </a:lnSpc>
              </a:pPr>
              <a:endParaRPr/>
            </a:p>
          </p:txBody>
        </p:sp>
      </p:grpSp>
      <p:sp>
        <p:nvSpPr>
          <p:cNvPr id="52" name="TextBox 15">
            <a:extLst>
              <a:ext uri="{FF2B5EF4-FFF2-40B4-BE49-F238E27FC236}">
                <a16:creationId xmlns:a16="http://schemas.microsoft.com/office/drawing/2014/main" id="{19491C75-DBF3-93DD-5309-3E89F5723FF5}"/>
              </a:ext>
            </a:extLst>
          </p:cNvPr>
          <p:cNvSpPr txBox="1"/>
          <p:nvPr/>
        </p:nvSpPr>
        <p:spPr>
          <a:xfrm>
            <a:off x="3697370" y="755016"/>
            <a:ext cx="2058315" cy="273684"/>
          </a:xfrm>
          <a:prstGeom prst="rect">
            <a:avLst/>
          </a:prstGeom>
        </p:spPr>
        <p:txBody>
          <a:bodyPr lIns="0" tIns="0" rIns="0" bIns="0" rtlCol="0" anchor="t">
            <a:spAutoFit/>
          </a:bodyPr>
          <a:lstStyle/>
          <a:p>
            <a:pPr algn="ctr">
              <a:lnSpc>
                <a:spcPts val="2240"/>
              </a:lnSpc>
            </a:pPr>
            <a:r>
              <a:rPr lang="en-US" sz="1600" b="1" dirty="0">
                <a:solidFill>
                  <a:srgbClr val="0070C0"/>
                </a:solidFill>
                <a:latin typeface="Space Mono"/>
                <a:ea typeface="Space Mono"/>
                <a:cs typeface="Space Mono"/>
                <a:sym typeface="Space Mono"/>
              </a:rPr>
              <a:t>MY BIOGRAPHY</a:t>
            </a:r>
          </a:p>
        </p:txBody>
      </p:sp>
      <p:sp>
        <p:nvSpPr>
          <p:cNvPr id="53" name="TextBox 16">
            <a:extLst>
              <a:ext uri="{FF2B5EF4-FFF2-40B4-BE49-F238E27FC236}">
                <a16:creationId xmlns:a16="http://schemas.microsoft.com/office/drawing/2014/main" id="{8D242BB9-48D7-427C-056D-3EC6AFB801FE}"/>
              </a:ext>
            </a:extLst>
          </p:cNvPr>
          <p:cNvSpPr txBox="1"/>
          <p:nvPr/>
        </p:nvSpPr>
        <p:spPr>
          <a:xfrm>
            <a:off x="5240878" y="737442"/>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EDUCATION</a:t>
            </a:r>
          </a:p>
        </p:txBody>
      </p:sp>
      <p:sp>
        <p:nvSpPr>
          <p:cNvPr id="54" name="TextBox 19">
            <a:extLst>
              <a:ext uri="{FF2B5EF4-FFF2-40B4-BE49-F238E27FC236}">
                <a16:creationId xmlns:a16="http://schemas.microsoft.com/office/drawing/2014/main" id="{6D8785CD-6E96-991A-D14D-FD8B96BA0881}"/>
              </a:ext>
            </a:extLst>
          </p:cNvPr>
          <p:cNvSpPr txBox="1"/>
          <p:nvPr/>
        </p:nvSpPr>
        <p:spPr>
          <a:xfrm>
            <a:off x="7299192" y="737442"/>
            <a:ext cx="3108383" cy="271613"/>
          </a:xfrm>
          <a:prstGeom prst="rect">
            <a:avLst/>
          </a:prstGeom>
        </p:spPr>
        <p:txBody>
          <a:bodyPr wrap="square" lIns="0" tIns="0" rIns="0" bIns="0" rtlCol="0" anchor="t">
            <a:spAutoFit/>
          </a:bodyPr>
          <a:lstStyle/>
          <a:p>
            <a:pPr marL="0" lvl="0" indent="0" algn="ctr">
              <a:lnSpc>
                <a:spcPts val="2240"/>
              </a:lnSpc>
              <a:spcBef>
                <a:spcPct val="0"/>
              </a:spcBef>
            </a:pPr>
            <a:r>
              <a:rPr lang="en-US" sz="1600" dirty="0">
                <a:solidFill>
                  <a:schemeClr val="bg1"/>
                </a:solidFill>
                <a:latin typeface="Space Mono Bold"/>
                <a:ea typeface="Space Mono Bold"/>
                <a:cs typeface="Space Mono Bold"/>
                <a:sym typeface="Space Mono Bold"/>
              </a:rPr>
              <a:t>PROFESSIONAL MEMBERSHIP</a:t>
            </a:r>
            <a:endParaRPr lang="en-US" sz="1600" u="none" strike="noStrike" dirty="0">
              <a:solidFill>
                <a:schemeClr val="bg1"/>
              </a:solidFill>
              <a:latin typeface="Space Mono Bold"/>
              <a:ea typeface="Space Mono Bold"/>
              <a:cs typeface="Space Mono Bold"/>
              <a:sym typeface="Space Mono Bold"/>
            </a:endParaRPr>
          </a:p>
        </p:txBody>
      </p:sp>
      <p:sp>
        <p:nvSpPr>
          <p:cNvPr id="55" name="TextBox 26">
            <a:extLst>
              <a:ext uri="{FF2B5EF4-FFF2-40B4-BE49-F238E27FC236}">
                <a16:creationId xmlns:a16="http://schemas.microsoft.com/office/drawing/2014/main" id="{B3EAE872-E090-5A6D-5ED1-5276B2653DD1}"/>
              </a:ext>
            </a:extLst>
          </p:cNvPr>
          <p:cNvSpPr txBox="1"/>
          <p:nvPr/>
        </p:nvSpPr>
        <p:spPr>
          <a:xfrm>
            <a:off x="1131896" y="755016"/>
            <a:ext cx="2462277" cy="273684"/>
          </a:xfrm>
          <a:prstGeom prst="rect">
            <a:avLst/>
          </a:prstGeom>
        </p:spPr>
        <p:txBody>
          <a:bodyPr lIns="0" tIns="0" rIns="0" bIns="0" rtlCol="0" anchor="t">
            <a:spAutoFit/>
          </a:bodyPr>
          <a:lstStyle/>
          <a:p>
            <a:pPr marL="0" lvl="0" indent="0" algn="ctr">
              <a:lnSpc>
                <a:spcPts val="2240"/>
              </a:lnSpc>
              <a:spcBef>
                <a:spcPct val="0"/>
              </a:spcBef>
            </a:pPr>
            <a:r>
              <a:rPr lang="en-US" sz="1600" u="none" strike="noStrike" dirty="0">
                <a:solidFill>
                  <a:srgbClr val="161616"/>
                </a:solidFill>
                <a:latin typeface="Space Mono Bold"/>
                <a:ea typeface="Space Mono Bold"/>
                <a:cs typeface="Space Mono Bold"/>
                <a:sym typeface="Space Mono Bold"/>
              </a:rPr>
              <a:t>DR.ZAKRIA OSMAN</a:t>
            </a:r>
          </a:p>
        </p:txBody>
      </p:sp>
      <p:sp>
        <p:nvSpPr>
          <p:cNvPr id="56" name="TextBox 55">
            <a:extLst>
              <a:ext uri="{FF2B5EF4-FFF2-40B4-BE49-F238E27FC236}">
                <a16:creationId xmlns:a16="http://schemas.microsoft.com/office/drawing/2014/main" id="{54A75A3F-B490-839C-BB67-647C158721BB}"/>
              </a:ext>
            </a:extLst>
          </p:cNvPr>
          <p:cNvSpPr txBox="1"/>
          <p:nvPr/>
        </p:nvSpPr>
        <p:spPr>
          <a:xfrm>
            <a:off x="10671929" y="707192"/>
            <a:ext cx="9953624" cy="369332"/>
          </a:xfrm>
          <a:prstGeom prst="rect">
            <a:avLst/>
          </a:prstGeom>
          <a:noFill/>
        </p:spPr>
        <p:txBody>
          <a:bodyPr wrap="square">
            <a:spAutoFit/>
          </a:bodyPr>
          <a:lstStyle/>
          <a:p>
            <a:r>
              <a:rPr lang="en-US" sz="1800" b="1" dirty="0">
                <a:solidFill>
                  <a:schemeClr val="bg1"/>
                </a:solidFill>
                <a:latin typeface="Adobe Devanagari" panose="02040503050201020203" pitchFamily="18" charset="0"/>
                <a:cs typeface="Adobe Devanagari" panose="02040503050201020203" pitchFamily="18" charset="0"/>
              </a:rPr>
              <a:t>PAPERS PUBLISHED</a:t>
            </a:r>
            <a:endParaRPr lang="en-US" dirty="0"/>
          </a:p>
        </p:txBody>
      </p:sp>
      <p:sp>
        <p:nvSpPr>
          <p:cNvPr id="57" name="TextBox 20">
            <a:extLst>
              <a:ext uri="{FF2B5EF4-FFF2-40B4-BE49-F238E27FC236}">
                <a16:creationId xmlns:a16="http://schemas.microsoft.com/office/drawing/2014/main" id="{D99C8EEC-BA52-7EE8-CF5F-70299BBDCC3C}"/>
              </a:ext>
            </a:extLst>
          </p:cNvPr>
          <p:cNvSpPr txBox="1"/>
          <p:nvPr/>
        </p:nvSpPr>
        <p:spPr>
          <a:xfrm>
            <a:off x="12730244" y="560748"/>
            <a:ext cx="2668699" cy="528991"/>
          </a:xfrm>
          <a:prstGeom prst="rect">
            <a:avLst/>
          </a:prstGeom>
        </p:spPr>
        <p:txBody>
          <a:bodyPr wrap="square" lIns="0" tIns="0" rIns="0" bIns="0" rtlCol="0" anchor="t">
            <a:spAutoFit/>
          </a:bodyPr>
          <a:lstStyle/>
          <a:p>
            <a:pPr algn="ctr">
              <a:lnSpc>
                <a:spcPts val="4704"/>
              </a:lnSpc>
            </a:pPr>
            <a:r>
              <a:rPr lang="en-US" sz="2000" b="1" dirty="0">
                <a:solidFill>
                  <a:schemeClr val="bg1"/>
                </a:solidFill>
                <a:latin typeface="Adobe Devanagari" panose="02040503050201020203" pitchFamily="18" charset="0"/>
                <a:cs typeface="Adobe Devanagari" panose="02040503050201020203" pitchFamily="18" charset="0"/>
              </a:rPr>
              <a:t>VOLUNTEERING</a:t>
            </a:r>
            <a:endParaRPr lang="en-US" sz="2000" dirty="0">
              <a:solidFill>
                <a:srgbClr val="FFFFFF"/>
              </a:solidFill>
              <a:latin typeface="League Spartan"/>
              <a:ea typeface="League Spartan"/>
              <a:cs typeface="League Spartan"/>
              <a:sym typeface="League Spart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04" r="-2204"/>
            </a:stretch>
          </a:blipFill>
        </p:spPr>
        <p:txBody>
          <a:bodyPr/>
          <a:lstStyle/>
          <a:p>
            <a:endParaRPr lang="en-US"/>
          </a:p>
        </p:txBody>
      </p:sp>
      <p:sp>
        <p:nvSpPr>
          <p:cNvPr id="3" name="Freeform 3"/>
          <p:cNvSpPr/>
          <p:nvPr/>
        </p:nvSpPr>
        <p:spPr>
          <a:xfrm>
            <a:off x="-2555776" y="5326281"/>
            <a:ext cx="7375343" cy="7031967"/>
          </a:xfrm>
          <a:custGeom>
            <a:avLst/>
            <a:gdLst/>
            <a:ahLst/>
            <a:cxnLst/>
            <a:rect l="l" t="t" r="r" b="b"/>
            <a:pathLst>
              <a:path w="7375343" h="7031967">
                <a:moveTo>
                  <a:pt x="0" y="0"/>
                </a:moveTo>
                <a:lnTo>
                  <a:pt x="7375344" y="0"/>
                </a:lnTo>
                <a:lnTo>
                  <a:pt x="7375344" y="7031967"/>
                </a:lnTo>
                <a:lnTo>
                  <a:pt x="0" y="7031967"/>
                </a:lnTo>
                <a:lnTo>
                  <a:pt x="0" y="0"/>
                </a:lnTo>
                <a:close/>
              </a:path>
            </a:pathLst>
          </a:custGeom>
          <a:blipFill>
            <a:blip r:embed="rId3"/>
            <a:stretch>
              <a:fillRect l="-8314" r="-8314"/>
            </a:stretch>
          </a:blipFill>
        </p:spPr>
        <p:txBody>
          <a:bodyPr/>
          <a:lstStyle/>
          <a:p>
            <a:endParaRPr lang="en-US"/>
          </a:p>
        </p:txBody>
      </p:sp>
      <p:sp>
        <p:nvSpPr>
          <p:cNvPr id="7" name="Freeform 7"/>
          <p:cNvSpPr/>
          <p:nvPr/>
        </p:nvSpPr>
        <p:spPr>
          <a:xfrm>
            <a:off x="9025556" y="-1226824"/>
            <a:ext cx="10029263" cy="8562483"/>
          </a:xfrm>
          <a:custGeom>
            <a:avLst/>
            <a:gdLst/>
            <a:ahLst/>
            <a:cxnLst/>
            <a:rect l="l" t="t" r="r" b="b"/>
            <a:pathLst>
              <a:path w="10029263" h="8562483">
                <a:moveTo>
                  <a:pt x="0" y="0"/>
                </a:moveTo>
                <a:lnTo>
                  <a:pt x="10029263" y="0"/>
                </a:lnTo>
                <a:lnTo>
                  <a:pt x="10029263" y="8562483"/>
                </a:lnTo>
                <a:lnTo>
                  <a:pt x="0" y="8562483"/>
                </a:lnTo>
                <a:lnTo>
                  <a:pt x="0" y="0"/>
                </a:lnTo>
                <a:close/>
              </a:path>
            </a:pathLst>
          </a:custGeom>
          <a:blipFill>
            <a:blip r:embed="rId4"/>
            <a:stretch>
              <a:fillRect/>
            </a:stretch>
          </a:blipFill>
        </p:spPr>
        <p:txBody>
          <a:bodyPr/>
          <a:lstStyle/>
          <a:p>
            <a:endParaRPr lang="en-US"/>
          </a:p>
        </p:txBody>
      </p:sp>
      <p:sp>
        <p:nvSpPr>
          <p:cNvPr id="8" name="AutoShape 8"/>
          <p:cNvSpPr/>
          <p:nvPr/>
        </p:nvSpPr>
        <p:spPr>
          <a:xfrm>
            <a:off x="1028700" y="9079230"/>
            <a:ext cx="12980670" cy="19050"/>
          </a:xfrm>
          <a:prstGeom prst="line">
            <a:avLst/>
          </a:prstGeom>
          <a:ln w="38100" cap="flat">
            <a:solidFill>
              <a:srgbClr val="FFFFFF"/>
            </a:solidFill>
            <a:prstDash val="solid"/>
            <a:headEnd type="oval" w="lg" len="lg"/>
            <a:tailEnd type="none" w="sm" len="sm"/>
          </a:ln>
        </p:spPr>
        <p:txBody>
          <a:bodyPr/>
          <a:lstStyle/>
          <a:p>
            <a:endParaRPr lang="en-US"/>
          </a:p>
        </p:txBody>
      </p:sp>
      <p:grpSp>
        <p:nvGrpSpPr>
          <p:cNvPr id="9" name="Group 9"/>
          <p:cNvGrpSpPr/>
          <p:nvPr/>
        </p:nvGrpSpPr>
        <p:grpSpPr>
          <a:xfrm>
            <a:off x="1028700" y="2646195"/>
            <a:ext cx="4104062" cy="135643"/>
            <a:chOff x="0" y="0"/>
            <a:chExt cx="1080905" cy="35725"/>
          </a:xfrm>
        </p:grpSpPr>
        <p:sp>
          <p:nvSpPr>
            <p:cNvPr id="10" name="Freeform 10"/>
            <p:cNvSpPr/>
            <p:nvPr/>
          </p:nvSpPr>
          <p:spPr>
            <a:xfrm>
              <a:off x="0" y="0"/>
              <a:ext cx="1080905" cy="35725"/>
            </a:xfrm>
            <a:custGeom>
              <a:avLst/>
              <a:gdLst/>
              <a:ahLst/>
              <a:cxnLst/>
              <a:rect l="l" t="t" r="r" b="b"/>
              <a:pathLst>
                <a:path w="1080905" h="35725">
                  <a:moveTo>
                    <a:pt x="0" y="0"/>
                  </a:moveTo>
                  <a:lnTo>
                    <a:pt x="1080905" y="0"/>
                  </a:lnTo>
                  <a:lnTo>
                    <a:pt x="1080905" y="35725"/>
                  </a:lnTo>
                  <a:lnTo>
                    <a:pt x="0" y="35725"/>
                  </a:lnTo>
                  <a:close/>
                </a:path>
              </a:pathLst>
            </a:custGeom>
            <a:solidFill>
              <a:srgbClr val="38B6FF"/>
            </a:solidFill>
          </p:spPr>
          <p:txBody>
            <a:bodyPr/>
            <a:lstStyle/>
            <a:p>
              <a:endParaRPr lang="en-US"/>
            </a:p>
          </p:txBody>
        </p:sp>
        <p:sp>
          <p:nvSpPr>
            <p:cNvPr id="11" name="TextBox 11"/>
            <p:cNvSpPr txBox="1"/>
            <p:nvPr/>
          </p:nvSpPr>
          <p:spPr>
            <a:xfrm>
              <a:off x="0" y="-47625"/>
              <a:ext cx="1080905" cy="83350"/>
            </a:xfrm>
            <a:prstGeom prst="rect">
              <a:avLst/>
            </a:prstGeom>
          </p:spPr>
          <p:txBody>
            <a:bodyPr lIns="50800" tIns="50800" rIns="50800" bIns="50800" rtlCol="0" anchor="ctr"/>
            <a:lstStyle/>
            <a:p>
              <a:pPr algn="ctr">
                <a:lnSpc>
                  <a:spcPts val="3359"/>
                </a:lnSpc>
              </a:pPr>
              <a:endParaRPr/>
            </a:p>
          </p:txBody>
        </p:sp>
      </p:grpSp>
      <p:sp>
        <p:nvSpPr>
          <p:cNvPr id="17" name="TextBox 17"/>
          <p:cNvSpPr txBox="1"/>
          <p:nvPr/>
        </p:nvSpPr>
        <p:spPr>
          <a:xfrm>
            <a:off x="12735186" y="8852535"/>
            <a:ext cx="4524114" cy="417037"/>
          </a:xfrm>
          <a:prstGeom prst="rect">
            <a:avLst/>
          </a:prstGeom>
        </p:spPr>
        <p:txBody>
          <a:bodyPr lIns="0" tIns="0" rIns="0" bIns="0" rtlCol="0" anchor="t">
            <a:spAutoFit/>
          </a:bodyPr>
          <a:lstStyle/>
          <a:p>
            <a:pPr algn="r">
              <a:lnSpc>
                <a:spcPts val="3359"/>
              </a:lnSpc>
            </a:pPr>
            <a:r>
              <a:rPr lang="en-US" sz="2400" dirty="0">
                <a:solidFill>
                  <a:srgbClr val="FFFFFF"/>
                </a:solidFill>
                <a:latin typeface="Space Mono"/>
                <a:ea typeface="Space Mono"/>
                <a:cs typeface="Space Mono"/>
                <a:sym typeface="Space Mono"/>
              </a:rPr>
              <a:t>PORTOFOLIO</a:t>
            </a:r>
          </a:p>
        </p:txBody>
      </p:sp>
      <p:sp>
        <p:nvSpPr>
          <p:cNvPr id="18" name="TextBox 18"/>
          <p:cNvSpPr txBox="1"/>
          <p:nvPr/>
        </p:nvSpPr>
        <p:spPr>
          <a:xfrm>
            <a:off x="1094098" y="2019300"/>
            <a:ext cx="3973265" cy="614172"/>
          </a:xfrm>
          <a:prstGeom prst="rect">
            <a:avLst/>
          </a:prstGeom>
        </p:spPr>
        <p:txBody>
          <a:bodyPr lIns="0" tIns="0" rIns="0" bIns="0" rtlCol="0" anchor="t">
            <a:spAutoFit/>
          </a:bodyPr>
          <a:lstStyle/>
          <a:p>
            <a:pPr algn="l">
              <a:lnSpc>
                <a:spcPts val="4704"/>
              </a:lnSpc>
            </a:pPr>
            <a:r>
              <a:rPr lang="en-US" sz="4200" dirty="0">
                <a:solidFill>
                  <a:srgbClr val="FFFFFF"/>
                </a:solidFill>
                <a:latin typeface="League Spartan"/>
                <a:ea typeface="League Spartan"/>
                <a:cs typeface="League Spartan"/>
                <a:sym typeface="League Spartan"/>
              </a:rPr>
              <a:t>EDUCATION</a:t>
            </a:r>
          </a:p>
        </p:txBody>
      </p:sp>
      <p:sp>
        <p:nvSpPr>
          <p:cNvPr id="30" name="TextBox 29">
            <a:extLst>
              <a:ext uri="{FF2B5EF4-FFF2-40B4-BE49-F238E27FC236}">
                <a16:creationId xmlns:a16="http://schemas.microsoft.com/office/drawing/2014/main" id="{E7C88C22-C1E5-EECB-281E-B34335C40EC1}"/>
              </a:ext>
            </a:extLst>
          </p:cNvPr>
          <p:cNvSpPr txBox="1"/>
          <p:nvPr/>
        </p:nvSpPr>
        <p:spPr>
          <a:xfrm>
            <a:off x="745710" y="3373219"/>
            <a:ext cx="9137013" cy="4084195"/>
          </a:xfrm>
          <a:prstGeom prst="rect">
            <a:avLst/>
          </a:prstGeom>
          <a:noFill/>
        </p:spPr>
        <p:txBody>
          <a:bodyPr wrap="square">
            <a:spAutoFit/>
          </a:bodyPr>
          <a:lstStyle/>
          <a:p>
            <a:pPr marL="285750" indent="-285750" eaLnBrk="0" hangingPunct="0">
              <a:buFont typeface="Wingdings" panose="05000000000000000000" pitchFamily="2" charset="2"/>
              <a:buChar char="v"/>
            </a:pPr>
            <a:r>
              <a:rPr lang="en-US" sz="2000" dirty="0">
                <a:solidFill>
                  <a:schemeClr val="bg1"/>
                </a:solidFill>
                <a:effectLst/>
                <a:latin typeface="+mj-lt"/>
                <a:ea typeface="Times New Roman" panose="02020603050405020304" pitchFamily="18" charset="0"/>
                <a:cs typeface="Adobe Devanagari" panose="02040503050201020203" pitchFamily="18" charset="0"/>
              </a:rPr>
              <a:t>PhD</a:t>
            </a:r>
            <a:r>
              <a:rPr lang="en-US" sz="2000" spc="-4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in</a:t>
            </a:r>
            <a:r>
              <a:rPr lang="en-US" sz="2000" spc="-3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Sustainable</a:t>
            </a:r>
            <a:r>
              <a:rPr lang="en-US" sz="2000" spc="-3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Energy</a:t>
            </a:r>
            <a:r>
              <a:rPr lang="en-US" sz="2000" spc="-2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Management</a:t>
            </a:r>
            <a:r>
              <a:rPr lang="en-US" sz="2000" spc="-5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(School</a:t>
            </a:r>
            <a:r>
              <a:rPr lang="en-US" sz="2000" spc="-3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of</a:t>
            </a:r>
            <a:r>
              <a:rPr lang="en-US" sz="2000" spc="-3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Business)</a:t>
            </a:r>
          </a:p>
          <a:p>
            <a:pPr marL="342900" marR="319405" lvl="0" indent="-342900" eaLnBrk="0" hangingPunct="0">
              <a:lnSpc>
                <a:spcPct val="150000"/>
              </a:lnSpc>
              <a:spcBef>
                <a:spcPts val="120"/>
              </a:spcBef>
              <a:spcAft>
                <a:spcPts val="0"/>
              </a:spcAft>
              <a:buClr>
                <a:srgbClr val="4371C4"/>
              </a:buClr>
              <a:buSzPts val="1150"/>
              <a:buFont typeface="Wingdings" panose="05000000000000000000" pitchFamily="2" charset="2"/>
              <a:buChar char="v"/>
              <a:tabLst>
                <a:tab pos="526415" algn="l"/>
              </a:tabLst>
            </a:pPr>
            <a:r>
              <a:rPr lang="en-US" sz="2000" dirty="0">
                <a:solidFill>
                  <a:schemeClr val="bg1"/>
                </a:solidFill>
                <a:effectLst/>
                <a:latin typeface="+mj-lt"/>
                <a:ea typeface="Times New Roman" panose="02020603050405020304" pitchFamily="18" charset="0"/>
                <a:cs typeface="Adobe Devanagari" panose="02040503050201020203" pitchFamily="18" charset="0"/>
              </a:rPr>
              <a:t>Master</a:t>
            </a:r>
            <a:r>
              <a:rPr lang="en-US" sz="2000" spc="-9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of</a:t>
            </a:r>
            <a:r>
              <a:rPr lang="en-US" sz="2000" spc="-7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Science</a:t>
            </a:r>
            <a:r>
              <a:rPr lang="en-US" sz="2000" spc="-8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in</a:t>
            </a:r>
            <a:r>
              <a:rPr lang="en-US" sz="2000" spc="-8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Engineering</a:t>
            </a:r>
            <a:r>
              <a:rPr lang="en-US" sz="2000" spc="-9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(School</a:t>
            </a:r>
            <a:r>
              <a:rPr lang="en-US" sz="2000" spc="-8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of</a:t>
            </a:r>
            <a:r>
              <a:rPr lang="en-US" sz="2000" spc="-8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Engineering</a:t>
            </a:r>
            <a:r>
              <a:rPr lang="en-US" sz="2000" spc="-8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and</a:t>
            </a:r>
            <a:r>
              <a:rPr lang="en-US" sz="2000" spc="-8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Physical sciences) Heriot Watt University</a:t>
            </a:r>
            <a:r>
              <a:rPr lang="en-US" sz="2000" spc="-9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–UK</a:t>
            </a:r>
          </a:p>
          <a:p>
            <a:pPr marL="342900" marR="319405" indent="-342900" eaLnBrk="0" hangingPunct="0">
              <a:lnSpc>
                <a:spcPct val="150000"/>
              </a:lnSpc>
              <a:spcBef>
                <a:spcPts val="120"/>
              </a:spcBef>
              <a:buClr>
                <a:srgbClr val="4371C4"/>
              </a:buClr>
              <a:buSzPts val="1150"/>
              <a:buFont typeface="Wingdings" panose="05000000000000000000" pitchFamily="2" charset="2"/>
              <a:buChar char="v"/>
              <a:tabLst>
                <a:tab pos="526415" algn="l"/>
              </a:tabLst>
            </a:pPr>
            <a:r>
              <a:rPr lang="en-US" sz="2000" dirty="0">
                <a:solidFill>
                  <a:schemeClr val="bg1"/>
                </a:solidFill>
                <a:effectLst/>
                <a:latin typeface="+mj-lt"/>
                <a:ea typeface="Times New Roman" panose="02020603050405020304" pitchFamily="18" charset="0"/>
                <a:cs typeface="Adobe Devanagari" panose="02040503050201020203" pitchFamily="18" charset="0"/>
              </a:rPr>
              <a:t>Master of Science in Environmental Management (School of sciences) </a:t>
            </a:r>
          </a:p>
          <a:p>
            <a:pPr marR="319405" eaLnBrk="0" hangingPunct="0">
              <a:lnSpc>
                <a:spcPct val="150000"/>
              </a:lnSpc>
              <a:spcBef>
                <a:spcPts val="120"/>
              </a:spcBef>
              <a:buClr>
                <a:srgbClr val="4371C4"/>
              </a:buClr>
              <a:buSzPts val="1150"/>
              <a:tabLst>
                <a:tab pos="526415" algn="l"/>
              </a:tabLst>
            </a:pPr>
            <a:r>
              <a:rPr lang="en-US" sz="2000" dirty="0">
                <a:solidFill>
                  <a:schemeClr val="bg1"/>
                </a:solidFill>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University of Nicaragua.</a:t>
            </a:r>
          </a:p>
          <a:p>
            <a:pPr marL="342900" marR="319405" indent="-342900" eaLnBrk="0" hangingPunct="0">
              <a:lnSpc>
                <a:spcPct val="150000"/>
              </a:lnSpc>
              <a:spcBef>
                <a:spcPts val="120"/>
              </a:spcBef>
              <a:buClr>
                <a:srgbClr val="4371C4"/>
              </a:buClr>
              <a:buSzPts val="1150"/>
              <a:buFont typeface="Wingdings" panose="05000000000000000000" pitchFamily="2" charset="2"/>
              <a:buChar char="v"/>
              <a:tabLst>
                <a:tab pos="526415" algn="l"/>
              </a:tabLst>
            </a:pPr>
            <a:r>
              <a:rPr lang="en-US" sz="2000" dirty="0">
                <a:solidFill>
                  <a:schemeClr val="bg1"/>
                </a:solidFill>
                <a:effectLst/>
                <a:latin typeface="+mj-lt"/>
                <a:ea typeface="Times New Roman" panose="02020603050405020304" pitchFamily="18" charset="0"/>
                <a:cs typeface="Adobe Devanagari" panose="02040503050201020203" pitchFamily="18" charset="0"/>
              </a:rPr>
              <a:t>Master of Science in Piping design and Engineering University of Azteca Mexico    </a:t>
            </a:r>
          </a:p>
          <a:p>
            <a:pPr marL="342900" marR="219710" lvl="0" indent="-342900" eaLnBrk="0" hangingPunct="0">
              <a:lnSpc>
                <a:spcPct val="150000"/>
              </a:lnSpc>
              <a:spcBef>
                <a:spcPts val="0"/>
              </a:spcBef>
              <a:spcAft>
                <a:spcPts val="0"/>
              </a:spcAft>
              <a:buClr>
                <a:srgbClr val="4371C4"/>
              </a:buClr>
              <a:buSzPts val="1150"/>
              <a:buFont typeface="Wingdings" panose="05000000000000000000" pitchFamily="2" charset="2"/>
              <a:buChar char="v"/>
              <a:tabLst>
                <a:tab pos="526415" algn="l"/>
              </a:tabLst>
            </a:pPr>
            <a:r>
              <a:rPr lang="en-US" sz="2000" dirty="0">
                <a:solidFill>
                  <a:schemeClr val="bg1"/>
                </a:solidFill>
                <a:effectLst/>
                <a:latin typeface="+mj-lt"/>
                <a:ea typeface="Times New Roman" panose="02020603050405020304" pitchFamily="18" charset="0"/>
                <a:cs typeface="Adobe Devanagari" panose="02040503050201020203" pitchFamily="18" charset="0"/>
              </a:rPr>
              <a:t>Post</a:t>
            </a:r>
            <a:r>
              <a:rPr lang="en-US" sz="2000" spc="-12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Graduate</a:t>
            </a:r>
            <a:r>
              <a:rPr lang="en-US" sz="2000" spc="-10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Engineering</a:t>
            </a:r>
            <a:r>
              <a:rPr lang="en-US" sz="2000" spc="-12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(piping</a:t>
            </a:r>
            <a:r>
              <a:rPr lang="en-US" sz="2000" spc="-11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design</a:t>
            </a:r>
            <a:r>
              <a:rPr lang="en-US" sz="2000" spc="-11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&amp;</a:t>
            </a:r>
            <a:r>
              <a:rPr lang="en-US" sz="2000" spc="-11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Engineering)</a:t>
            </a:r>
            <a:r>
              <a:rPr lang="en-US" sz="2000" spc="-11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Maharashtra Institute of Technology, Pune (School of</a:t>
            </a:r>
            <a:r>
              <a:rPr lang="en-US" sz="2000" spc="-195"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Engineering)</a:t>
            </a:r>
          </a:p>
          <a:p>
            <a:pPr marL="342900" marR="0" lvl="0" indent="-342900" eaLnBrk="0" hangingPunct="0">
              <a:lnSpc>
                <a:spcPct val="150000"/>
              </a:lnSpc>
              <a:spcBef>
                <a:spcPts val="0"/>
              </a:spcBef>
              <a:spcAft>
                <a:spcPts val="0"/>
              </a:spcAft>
              <a:buClr>
                <a:srgbClr val="4371C4"/>
              </a:buClr>
              <a:buSzPts val="1150"/>
              <a:buFont typeface="Wingdings" panose="05000000000000000000" pitchFamily="2" charset="2"/>
              <a:buChar char="v"/>
              <a:tabLst>
                <a:tab pos="526415" algn="l"/>
              </a:tabLst>
            </a:pPr>
            <a:r>
              <a:rPr lang="en-US" sz="2000" dirty="0">
                <a:solidFill>
                  <a:schemeClr val="bg1"/>
                </a:solidFill>
                <a:effectLst/>
                <a:latin typeface="+mj-lt"/>
                <a:ea typeface="Times New Roman" panose="02020603050405020304" pitchFamily="18" charset="0"/>
                <a:cs typeface="Adobe Devanagari" panose="02040503050201020203" pitchFamily="18" charset="0"/>
              </a:rPr>
              <a:t>Engineering degree Mechanical</a:t>
            </a:r>
            <a:r>
              <a:rPr lang="en-US" sz="2000" spc="-80" dirty="0">
                <a:solidFill>
                  <a:schemeClr val="bg1"/>
                </a:solidFill>
                <a:effectLst/>
                <a:latin typeface="+mj-lt"/>
                <a:ea typeface="Times New Roman" panose="02020603050405020304" pitchFamily="18" charset="0"/>
                <a:cs typeface="Adobe Devanagari" panose="02040503050201020203" pitchFamily="18" charset="0"/>
              </a:rPr>
              <a:t> </a:t>
            </a:r>
            <a:r>
              <a:rPr lang="en-US" sz="2000" dirty="0">
                <a:solidFill>
                  <a:schemeClr val="bg1"/>
                </a:solidFill>
                <a:effectLst/>
                <a:latin typeface="+mj-lt"/>
                <a:ea typeface="Times New Roman" panose="02020603050405020304" pitchFamily="18" charset="0"/>
                <a:cs typeface="Adobe Devanagari" panose="02040503050201020203" pitchFamily="18" charset="0"/>
              </a:rPr>
              <a:t>Engineering.</a:t>
            </a:r>
          </a:p>
        </p:txBody>
      </p:sp>
      <p:pic>
        <p:nvPicPr>
          <p:cNvPr id="32" name="Picture 31" descr="Two men sitting in chairs and talking into a microphone&#10;&#10;Description automatically generated">
            <a:extLst>
              <a:ext uri="{FF2B5EF4-FFF2-40B4-BE49-F238E27FC236}">
                <a16:creationId xmlns:a16="http://schemas.microsoft.com/office/drawing/2014/main" id="{683B83D1-046B-2780-CD4F-62BD7A3BC69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0567" t="31643" r="31362"/>
          <a:stretch/>
        </p:blipFill>
        <p:spPr>
          <a:xfrm>
            <a:off x="11675190" y="1568494"/>
            <a:ext cx="4331451" cy="7031968"/>
          </a:xfrm>
          <a:prstGeom prst="rect">
            <a:avLst/>
          </a:prstGeom>
        </p:spPr>
      </p:pic>
      <p:grpSp>
        <p:nvGrpSpPr>
          <p:cNvPr id="33" name="Group 5">
            <a:extLst>
              <a:ext uri="{FF2B5EF4-FFF2-40B4-BE49-F238E27FC236}">
                <a16:creationId xmlns:a16="http://schemas.microsoft.com/office/drawing/2014/main" id="{1478C0E4-93E0-9FC5-AC44-C28EBB4D4EE1}"/>
              </a:ext>
            </a:extLst>
          </p:cNvPr>
          <p:cNvGrpSpPr/>
          <p:nvPr/>
        </p:nvGrpSpPr>
        <p:grpSpPr>
          <a:xfrm>
            <a:off x="1028672" y="669126"/>
            <a:ext cx="2668698" cy="465713"/>
            <a:chOff x="0" y="0"/>
            <a:chExt cx="702867" cy="122657"/>
          </a:xfrm>
        </p:grpSpPr>
        <p:sp>
          <p:nvSpPr>
            <p:cNvPr id="34" name="Freeform 6">
              <a:extLst>
                <a:ext uri="{FF2B5EF4-FFF2-40B4-BE49-F238E27FC236}">
                  <a16:creationId xmlns:a16="http://schemas.microsoft.com/office/drawing/2014/main" id="{8A9B83FE-1BC2-FBA8-9CEE-9B72FC2CF183}"/>
                </a:ext>
              </a:extLst>
            </p:cNvPr>
            <p:cNvSpPr/>
            <p:nvPr/>
          </p:nvSpPr>
          <p:spPr>
            <a:xfrm>
              <a:off x="0" y="0"/>
              <a:ext cx="702867" cy="122657"/>
            </a:xfrm>
            <a:custGeom>
              <a:avLst/>
              <a:gdLst/>
              <a:ahLst/>
              <a:cxnLst/>
              <a:rect l="l" t="t" r="r" b="b"/>
              <a:pathLst>
                <a:path w="702867" h="122657">
                  <a:moveTo>
                    <a:pt x="0" y="0"/>
                  </a:moveTo>
                  <a:lnTo>
                    <a:pt x="702867" y="0"/>
                  </a:lnTo>
                  <a:lnTo>
                    <a:pt x="702867" y="122657"/>
                  </a:lnTo>
                  <a:lnTo>
                    <a:pt x="0" y="122657"/>
                  </a:lnTo>
                  <a:close/>
                </a:path>
              </a:pathLst>
            </a:custGeom>
            <a:solidFill>
              <a:srgbClr val="38B6FF"/>
            </a:solidFill>
          </p:spPr>
          <p:txBody>
            <a:bodyPr/>
            <a:lstStyle/>
            <a:p>
              <a:endParaRPr lang="en-US"/>
            </a:p>
          </p:txBody>
        </p:sp>
        <p:sp>
          <p:nvSpPr>
            <p:cNvPr id="35" name="TextBox 7">
              <a:extLst>
                <a:ext uri="{FF2B5EF4-FFF2-40B4-BE49-F238E27FC236}">
                  <a16:creationId xmlns:a16="http://schemas.microsoft.com/office/drawing/2014/main" id="{858465E1-AB80-7BDD-DE75-A1E21AFBC4FE}"/>
                </a:ext>
              </a:extLst>
            </p:cNvPr>
            <p:cNvSpPr txBox="1"/>
            <p:nvPr/>
          </p:nvSpPr>
          <p:spPr>
            <a:xfrm>
              <a:off x="0" y="-47625"/>
              <a:ext cx="702867" cy="170282"/>
            </a:xfrm>
            <a:prstGeom prst="rect">
              <a:avLst/>
            </a:prstGeom>
          </p:spPr>
          <p:txBody>
            <a:bodyPr lIns="50800" tIns="50800" rIns="50800" bIns="50800" rtlCol="0" anchor="ctr"/>
            <a:lstStyle/>
            <a:p>
              <a:pPr algn="ctr">
                <a:lnSpc>
                  <a:spcPts val="3359"/>
                </a:lnSpc>
              </a:pPr>
              <a:endParaRPr/>
            </a:p>
          </p:txBody>
        </p:sp>
      </p:grpSp>
      <p:sp>
        <p:nvSpPr>
          <p:cNvPr id="36" name="TextBox 15">
            <a:extLst>
              <a:ext uri="{FF2B5EF4-FFF2-40B4-BE49-F238E27FC236}">
                <a16:creationId xmlns:a16="http://schemas.microsoft.com/office/drawing/2014/main" id="{0C99EDCE-2D7B-1FE3-9AF5-62493203A251}"/>
              </a:ext>
            </a:extLst>
          </p:cNvPr>
          <p:cNvSpPr txBox="1"/>
          <p:nvPr/>
        </p:nvSpPr>
        <p:spPr>
          <a:xfrm>
            <a:off x="3697370" y="755016"/>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ABOUT ME</a:t>
            </a:r>
          </a:p>
        </p:txBody>
      </p:sp>
      <p:sp>
        <p:nvSpPr>
          <p:cNvPr id="37" name="TextBox 16">
            <a:extLst>
              <a:ext uri="{FF2B5EF4-FFF2-40B4-BE49-F238E27FC236}">
                <a16:creationId xmlns:a16="http://schemas.microsoft.com/office/drawing/2014/main" id="{83F39E01-AA04-5051-FEE1-85AF23DD1012}"/>
              </a:ext>
            </a:extLst>
          </p:cNvPr>
          <p:cNvSpPr txBox="1"/>
          <p:nvPr/>
        </p:nvSpPr>
        <p:spPr>
          <a:xfrm>
            <a:off x="5240878" y="737442"/>
            <a:ext cx="2058315" cy="273684"/>
          </a:xfrm>
          <a:prstGeom prst="rect">
            <a:avLst/>
          </a:prstGeom>
        </p:spPr>
        <p:txBody>
          <a:bodyPr lIns="0" tIns="0" rIns="0" bIns="0" rtlCol="0" anchor="t">
            <a:spAutoFit/>
          </a:bodyPr>
          <a:lstStyle/>
          <a:p>
            <a:pPr algn="ctr">
              <a:lnSpc>
                <a:spcPts val="2240"/>
              </a:lnSpc>
            </a:pPr>
            <a:r>
              <a:rPr lang="en-US" sz="1600" b="1" dirty="0">
                <a:solidFill>
                  <a:srgbClr val="0070C0"/>
                </a:solidFill>
                <a:latin typeface="Space Mono"/>
                <a:ea typeface="Space Mono"/>
                <a:cs typeface="Space Mono"/>
                <a:sym typeface="Space Mono"/>
              </a:rPr>
              <a:t>EDUCATION</a:t>
            </a:r>
          </a:p>
        </p:txBody>
      </p:sp>
      <p:sp>
        <p:nvSpPr>
          <p:cNvPr id="38" name="TextBox 19">
            <a:extLst>
              <a:ext uri="{FF2B5EF4-FFF2-40B4-BE49-F238E27FC236}">
                <a16:creationId xmlns:a16="http://schemas.microsoft.com/office/drawing/2014/main" id="{5AF978A9-4D8F-B48D-93C4-C9C5628947CA}"/>
              </a:ext>
            </a:extLst>
          </p:cNvPr>
          <p:cNvSpPr txBox="1"/>
          <p:nvPr/>
        </p:nvSpPr>
        <p:spPr>
          <a:xfrm>
            <a:off x="7299192" y="737442"/>
            <a:ext cx="3108383" cy="271613"/>
          </a:xfrm>
          <a:prstGeom prst="rect">
            <a:avLst/>
          </a:prstGeom>
        </p:spPr>
        <p:txBody>
          <a:bodyPr wrap="square" lIns="0" tIns="0" rIns="0" bIns="0" rtlCol="0" anchor="t">
            <a:spAutoFit/>
          </a:bodyPr>
          <a:lstStyle/>
          <a:p>
            <a:pPr marL="0" lvl="0" indent="0" algn="ctr">
              <a:lnSpc>
                <a:spcPts val="2240"/>
              </a:lnSpc>
              <a:spcBef>
                <a:spcPct val="0"/>
              </a:spcBef>
            </a:pPr>
            <a:r>
              <a:rPr lang="en-US" sz="1600" dirty="0">
                <a:solidFill>
                  <a:schemeClr val="bg1"/>
                </a:solidFill>
                <a:latin typeface="Space Mono Bold"/>
                <a:ea typeface="Space Mono Bold"/>
                <a:cs typeface="Space Mono Bold"/>
                <a:sym typeface="Space Mono Bold"/>
              </a:rPr>
              <a:t>PROFESSIONAL MEMBERSHIP</a:t>
            </a:r>
            <a:endParaRPr lang="en-US" sz="1600" u="none" strike="noStrike" dirty="0">
              <a:solidFill>
                <a:schemeClr val="bg1"/>
              </a:solidFill>
              <a:latin typeface="Space Mono Bold"/>
              <a:ea typeface="Space Mono Bold"/>
              <a:cs typeface="Space Mono Bold"/>
              <a:sym typeface="Space Mono Bold"/>
            </a:endParaRPr>
          </a:p>
        </p:txBody>
      </p:sp>
      <p:sp>
        <p:nvSpPr>
          <p:cNvPr id="39" name="TextBox 26">
            <a:extLst>
              <a:ext uri="{FF2B5EF4-FFF2-40B4-BE49-F238E27FC236}">
                <a16:creationId xmlns:a16="http://schemas.microsoft.com/office/drawing/2014/main" id="{1E5FBC97-6F4E-7E2D-FB17-246F436044BB}"/>
              </a:ext>
            </a:extLst>
          </p:cNvPr>
          <p:cNvSpPr txBox="1"/>
          <p:nvPr/>
        </p:nvSpPr>
        <p:spPr>
          <a:xfrm>
            <a:off x="1131896" y="755016"/>
            <a:ext cx="2462277" cy="273684"/>
          </a:xfrm>
          <a:prstGeom prst="rect">
            <a:avLst/>
          </a:prstGeom>
        </p:spPr>
        <p:txBody>
          <a:bodyPr lIns="0" tIns="0" rIns="0" bIns="0" rtlCol="0" anchor="t">
            <a:spAutoFit/>
          </a:bodyPr>
          <a:lstStyle/>
          <a:p>
            <a:pPr marL="0" lvl="0" indent="0" algn="ctr">
              <a:lnSpc>
                <a:spcPts val="2240"/>
              </a:lnSpc>
              <a:spcBef>
                <a:spcPct val="0"/>
              </a:spcBef>
            </a:pPr>
            <a:r>
              <a:rPr lang="en-US" sz="1600" u="none" strike="noStrike" dirty="0">
                <a:solidFill>
                  <a:srgbClr val="161616"/>
                </a:solidFill>
                <a:latin typeface="Space Mono Bold"/>
                <a:ea typeface="Space Mono Bold"/>
                <a:cs typeface="Space Mono Bold"/>
                <a:sym typeface="Space Mono Bold"/>
              </a:rPr>
              <a:t>DR.ZAKRIA OSMAN</a:t>
            </a:r>
          </a:p>
        </p:txBody>
      </p:sp>
      <p:sp>
        <p:nvSpPr>
          <p:cNvPr id="40" name="TextBox 39">
            <a:extLst>
              <a:ext uri="{FF2B5EF4-FFF2-40B4-BE49-F238E27FC236}">
                <a16:creationId xmlns:a16="http://schemas.microsoft.com/office/drawing/2014/main" id="{8ECADEDC-48B9-98D4-12FD-54862ACE82E7}"/>
              </a:ext>
            </a:extLst>
          </p:cNvPr>
          <p:cNvSpPr txBox="1"/>
          <p:nvPr/>
        </p:nvSpPr>
        <p:spPr>
          <a:xfrm>
            <a:off x="10671929" y="707192"/>
            <a:ext cx="9953624" cy="369332"/>
          </a:xfrm>
          <a:prstGeom prst="rect">
            <a:avLst/>
          </a:prstGeom>
          <a:noFill/>
        </p:spPr>
        <p:txBody>
          <a:bodyPr wrap="square">
            <a:spAutoFit/>
          </a:bodyPr>
          <a:lstStyle/>
          <a:p>
            <a:r>
              <a:rPr lang="en-US" sz="1800" b="1" dirty="0">
                <a:solidFill>
                  <a:schemeClr val="bg1"/>
                </a:solidFill>
                <a:latin typeface="Adobe Devanagari" panose="02040503050201020203" pitchFamily="18" charset="0"/>
                <a:cs typeface="Adobe Devanagari" panose="02040503050201020203" pitchFamily="18" charset="0"/>
              </a:rPr>
              <a:t>PAPERS PUBLISHED</a:t>
            </a:r>
            <a:endParaRPr lang="en-US" dirty="0"/>
          </a:p>
        </p:txBody>
      </p:sp>
      <p:sp>
        <p:nvSpPr>
          <p:cNvPr id="41" name="TextBox 20">
            <a:extLst>
              <a:ext uri="{FF2B5EF4-FFF2-40B4-BE49-F238E27FC236}">
                <a16:creationId xmlns:a16="http://schemas.microsoft.com/office/drawing/2014/main" id="{8AA58639-0A29-C2D9-B7F4-512583737E3D}"/>
              </a:ext>
            </a:extLst>
          </p:cNvPr>
          <p:cNvSpPr txBox="1"/>
          <p:nvPr/>
        </p:nvSpPr>
        <p:spPr>
          <a:xfrm>
            <a:off x="12730244" y="560748"/>
            <a:ext cx="2668699" cy="528991"/>
          </a:xfrm>
          <a:prstGeom prst="rect">
            <a:avLst/>
          </a:prstGeom>
        </p:spPr>
        <p:txBody>
          <a:bodyPr wrap="square" lIns="0" tIns="0" rIns="0" bIns="0" rtlCol="0" anchor="t">
            <a:spAutoFit/>
          </a:bodyPr>
          <a:lstStyle/>
          <a:p>
            <a:pPr algn="ctr">
              <a:lnSpc>
                <a:spcPts val="4704"/>
              </a:lnSpc>
            </a:pPr>
            <a:r>
              <a:rPr lang="en-US" sz="2000" b="1" dirty="0">
                <a:solidFill>
                  <a:schemeClr val="bg1"/>
                </a:solidFill>
                <a:latin typeface="Adobe Devanagari" panose="02040503050201020203" pitchFamily="18" charset="0"/>
                <a:cs typeface="Adobe Devanagari" panose="02040503050201020203" pitchFamily="18" charset="0"/>
              </a:rPr>
              <a:t>VOLUNTEERING</a:t>
            </a:r>
            <a:endParaRPr lang="en-US" sz="2000" dirty="0">
              <a:solidFill>
                <a:srgbClr val="FFFFFF"/>
              </a:solidFill>
              <a:latin typeface="League Spartan"/>
              <a:ea typeface="League Spartan"/>
              <a:cs typeface="League Spartan"/>
              <a:sym typeface="League Spart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04" r="-2204"/>
            </a:stretch>
          </a:blipFill>
        </p:spPr>
        <p:txBody>
          <a:bodyPr/>
          <a:lstStyle/>
          <a:p>
            <a:endParaRPr lang="en-US"/>
          </a:p>
        </p:txBody>
      </p:sp>
      <p:sp>
        <p:nvSpPr>
          <p:cNvPr id="3" name="Freeform 3"/>
          <p:cNvSpPr/>
          <p:nvPr/>
        </p:nvSpPr>
        <p:spPr>
          <a:xfrm>
            <a:off x="2906210" y="3544311"/>
            <a:ext cx="10029263" cy="8562483"/>
          </a:xfrm>
          <a:custGeom>
            <a:avLst/>
            <a:gdLst/>
            <a:ahLst/>
            <a:cxnLst/>
            <a:rect l="l" t="t" r="r" b="b"/>
            <a:pathLst>
              <a:path w="10029263" h="8562483">
                <a:moveTo>
                  <a:pt x="0" y="0"/>
                </a:moveTo>
                <a:lnTo>
                  <a:pt x="10029263" y="0"/>
                </a:lnTo>
                <a:lnTo>
                  <a:pt x="10029263" y="8562484"/>
                </a:lnTo>
                <a:lnTo>
                  <a:pt x="0" y="8562484"/>
                </a:lnTo>
                <a:lnTo>
                  <a:pt x="0" y="0"/>
                </a:lnTo>
                <a:close/>
              </a:path>
            </a:pathLst>
          </a:custGeom>
          <a:blipFill>
            <a:blip r:embed="rId3"/>
            <a:stretch>
              <a:fillRect/>
            </a:stretch>
          </a:blipFill>
        </p:spPr>
        <p:txBody>
          <a:bodyPr/>
          <a:lstStyle/>
          <a:p>
            <a:endParaRPr lang="en-US"/>
          </a:p>
        </p:txBody>
      </p:sp>
      <p:sp>
        <p:nvSpPr>
          <p:cNvPr id="4" name="Freeform 4"/>
          <p:cNvSpPr/>
          <p:nvPr/>
        </p:nvSpPr>
        <p:spPr>
          <a:xfrm>
            <a:off x="13050289" y="4312476"/>
            <a:ext cx="6862676" cy="6543168"/>
          </a:xfrm>
          <a:custGeom>
            <a:avLst/>
            <a:gdLst/>
            <a:ahLst/>
            <a:cxnLst/>
            <a:rect l="l" t="t" r="r" b="b"/>
            <a:pathLst>
              <a:path w="6862676" h="6543168">
                <a:moveTo>
                  <a:pt x="0" y="0"/>
                </a:moveTo>
                <a:lnTo>
                  <a:pt x="6862676" y="0"/>
                </a:lnTo>
                <a:lnTo>
                  <a:pt x="6862676" y="6543168"/>
                </a:lnTo>
                <a:lnTo>
                  <a:pt x="0" y="6543168"/>
                </a:lnTo>
                <a:lnTo>
                  <a:pt x="0" y="0"/>
                </a:lnTo>
                <a:close/>
              </a:path>
            </a:pathLst>
          </a:custGeom>
          <a:blipFill>
            <a:blip r:embed="rId4"/>
            <a:stretch>
              <a:fillRect l="-8314" r="-8314"/>
            </a:stretch>
          </a:blipFill>
        </p:spPr>
        <p:txBody>
          <a:bodyPr/>
          <a:lstStyle/>
          <a:p>
            <a:endParaRPr lang="en-US"/>
          </a:p>
        </p:txBody>
      </p:sp>
      <p:grpSp>
        <p:nvGrpSpPr>
          <p:cNvPr id="5" name="Group 5"/>
          <p:cNvGrpSpPr/>
          <p:nvPr/>
        </p:nvGrpSpPr>
        <p:grpSpPr>
          <a:xfrm>
            <a:off x="1028672" y="669126"/>
            <a:ext cx="2668698" cy="465713"/>
            <a:chOff x="0" y="0"/>
            <a:chExt cx="702867" cy="122657"/>
          </a:xfrm>
        </p:grpSpPr>
        <p:sp>
          <p:nvSpPr>
            <p:cNvPr id="6" name="Freeform 6"/>
            <p:cNvSpPr/>
            <p:nvPr/>
          </p:nvSpPr>
          <p:spPr>
            <a:xfrm>
              <a:off x="0" y="0"/>
              <a:ext cx="702867" cy="122657"/>
            </a:xfrm>
            <a:custGeom>
              <a:avLst/>
              <a:gdLst/>
              <a:ahLst/>
              <a:cxnLst/>
              <a:rect l="l" t="t" r="r" b="b"/>
              <a:pathLst>
                <a:path w="702867" h="122657">
                  <a:moveTo>
                    <a:pt x="0" y="0"/>
                  </a:moveTo>
                  <a:lnTo>
                    <a:pt x="702867" y="0"/>
                  </a:lnTo>
                  <a:lnTo>
                    <a:pt x="702867" y="122657"/>
                  </a:lnTo>
                  <a:lnTo>
                    <a:pt x="0" y="122657"/>
                  </a:lnTo>
                  <a:close/>
                </a:path>
              </a:pathLst>
            </a:custGeom>
            <a:solidFill>
              <a:srgbClr val="38B6FF"/>
            </a:solidFill>
          </p:spPr>
          <p:txBody>
            <a:bodyPr/>
            <a:lstStyle/>
            <a:p>
              <a:endParaRPr lang="en-US"/>
            </a:p>
          </p:txBody>
        </p:sp>
        <p:sp>
          <p:nvSpPr>
            <p:cNvPr id="7" name="TextBox 7"/>
            <p:cNvSpPr txBox="1"/>
            <p:nvPr/>
          </p:nvSpPr>
          <p:spPr>
            <a:xfrm>
              <a:off x="0" y="-47625"/>
              <a:ext cx="702867" cy="170282"/>
            </a:xfrm>
            <a:prstGeom prst="rect">
              <a:avLst/>
            </a:prstGeom>
          </p:spPr>
          <p:txBody>
            <a:bodyPr lIns="50800" tIns="50800" rIns="50800" bIns="50800" rtlCol="0" anchor="ctr"/>
            <a:lstStyle/>
            <a:p>
              <a:pPr algn="ctr">
                <a:lnSpc>
                  <a:spcPts val="3359"/>
                </a:lnSpc>
              </a:pPr>
              <a:endParaRPr/>
            </a:p>
          </p:txBody>
        </p:sp>
      </p:grpSp>
      <p:sp>
        <p:nvSpPr>
          <p:cNvPr id="8" name="AutoShape 8"/>
          <p:cNvSpPr/>
          <p:nvPr/>
        </p:nvSpPr>
        <p:spPr>
          <a:xfrm>
            <a:off x="1028700" y="9079230"/>
            <a:ext cx="12980670" cy="19050"/>
          </a:xfrm>
          <a:prstGeom prst="line">
            <a:avLst/>
          </a:prstGeom>
          <a:ln w="38100" cap="flat">
            <a:solidFill>
              <a:srgbClr val="FFFFFF"/>
            </a:solidFill>
            <a:prstDash val="solid"/>
            <a:headEnd type="oval" w="lg" len="lg"/>
            <a:tailEnd type="none" w="sm" len="sm"/>
          </a:ln>
        </p:spPr>
        <p:txBody>
          <a:bodyPr/>
          <a:lstStyle/>
          <a:p>
            <a:endParaRPr lang="en-US"/>
          </a:p>
        </p:txBody>
      </p:sp>
      <p:grpSp>
        <p:nvGrpSpPr>
          <p:cNvPr id="9" name="Group 9"/>
          <p:cNvGrpSpPr/>
          <p:nvPr/>
        </p:nvGrpSpPr>
        <p:grpSpPr>
          <a:xfrm>
            <a:off x="1028672" y="2356479"/>
            <a:ext cx="7124728" cy="45719"/>
            <a:chOff x="0" y="0"/>
            <a:chExt cx="1080905" cy="35725"/>
          </a:xfrm>
        </p:grpSpPr>
        <p:sp>
          <p:nvSpPr>
            <p:cNvPr id="10" name="Freeform 10"/>
            <p:cNvSpPr/>
            <p:nvPr/>
          </p:nvSpPr>
          <p:spPr>
            <a:xfrm>
              <a:off x="0" y="0"/>
              <a:ext cx="1080905" cy="35725"/>
            </a:xfrm>
            <a:custGeom>
              <a:avLst/>
              <a:gdLst/>
              <a:ahLst/>
              <a:cxnLst/>
              <a:rect l="l" t="t" r="r" b="b"/>
              <a:pathLst>
                <a:path w="1080905" h="35725">
                  <a:moveTo>
                    <a:pt x="0" y="0"/>
                  </a:moveTo>
                  <a:lnTo>
                    <a:pt x="1080905" y="0"/>
                  </a:lnTo>
                  <a:lnTo>
                    <a:pt x="1080905" y="35725"/>
                  </a:lnTo>
                  <a:lnTo>
                    <a:pt x="0" y="35725"/>
                  </a:lnTo>
                  <a:close/>
                </a:path>
              </a:pathLst>
            </a:custGeom>
            <a:solidFill>
              <a:srgbClr val="38B6FF"/>
            </a:solidFill>
          </p:spPr>
          <p:txBody>
            <a:bodyPr/>
            <a:lstStyle/>
            <a:p>
              <a:endParaRPr lang="en-US"/>
            </a:p>
          </p:txBody>
        </p:sp>
        <p:sp>
          <p:nvSpPr>
            <p:cNvPr id="11" name="TextBox 11"/>
            <p:cNvSpPr txBox="1"/>
            <p:nvPr/>
          </p:nvSpPr>
          <p:spPr>
            <a:xfrm>
              <a:off x="0" y="-47625"/>
              <a:ext cx="1080905" cy="83350"/>
            </a:xfrm>
            <a:prstGeom prst="rect">
              <a:avLst/>
            </a:prstGeom>
          </p:spPr>
          <p:txBody>
            <a:bodyPr lIns="50800" tIns="50800" rIns="50800" bIns="50800" rtlCol="0" anchor="ctr"/>
            <a:lstStyle/>
            <a:p>
              <a:pPr algn="ctr">
                <a:lnSpc>
                  <a:spcPts val="3359"/>
                </a:lnSpc>
              </a:pPr>
              <a:endParaRPr/>
            </a:p>
          </p:txBody>
        </p:sp>
      </p:grpSp>
      <p:sp>
        <p:nvSpPr>
          <p:cNvPr id="15" name="TextBox 15"/>
          <p:cNvSpPr txBox="1"/>
          <p:nvPr/>
        </p:nvSpPr>
        <p:spPr>
          <a:xfrm>
            <a:off x="3697370" y="755016"/>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ABOUT ME</a:t>
            </a:r>
          </a:p>
        </p:txBody>
      </p:sp>
      <p:sp>
        <p:nvSpPr>
          <p:cNvPr id="16" name="TextBox 16"/>
          <p:cNvSpPr txBox="1"/>
          <p:nvPr/>
        </p:nvSpPr>
        <p:spPr>
          <a:xfrm>
            <a:off x="5240878" y="737442"/>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EDUCATION</a:t>
            </a:r>
          </a:p>
        </p:txBody>
      </p:sp>
      <p:sp>
        <p:nvSpPr>
          <p:cNvPr id="17" name="TextBox 17"/>
          <p:cNvSpPr txBox="1"/>
          <p:nvPr/>
        </p:nvSpPr>
        <p:spPr>
          <a:xfrm>
            <a:off x="1028700" y="1714500"/>
            <a:ext cx="7353300" cy="677108"/>
          </a:xfrm>
          <a:prstGeom prst="rect">
            <a:avLst/>
          </a:prstGeom>
        </p:spPr>
        <p:txBody>
          <a:bodyPr wrap="square" lIns="0" tIns="0" rIns="0" bIns="0" rtlCol="0" anchor="t">
            <a:spAutoFit/>
          </a:bodyPr>
          <a:lstStyle/>
          <a:p>
            <a:pPr eaLnBrk="0" hangingPunct="0">
              <a:buClr>
                <a:srgbClr val="4371C4"/>
              </a:buClr>
              <a:buSzPts val="1150"/>
              <a:tabLst>
                <a:tab pos="526415" algn="l"/>
              </a:tabLst>
            </a:pPr>
            <a:r>
              <a:rPr lang="en-US" sz="4400" b="1" dirty="0">
                <a:solidFill>
                  <a:schemeClr val="bg1"/>
                </a:solidFill>
                <a:latin typeface="Adobe Devanagari" panose="02040503050201020203" pitchFamily="18" charset="0"/>
                <a:cs typeface="Adobe Devanagari" panose="02040503050201020203" pitchFamily="18" charset="0"/>
              </a:rPr>
              <a:t>PROFESSIONAL MEMBERSHIP:</a:t>
            </a:r>
          </a:p>
        </p:txBody>
      </p:sp>
      <p:sp>
        <p:nvSpPr>
          <p:cNvPr id="18" name="TextBox 18"/>
          <p:cNvSpPr txBox="1"/>
          <p:nvPr/>
        </p:nvSpPr>
        <p:spPr>
          <a:xfrm>
            <a:off x="12735186" y="8852535"/>
            <a:ext cx="4524114" cy="417037"/>
          </a:xfrm>
          <a:prstGeom prst="rect">
            <a:avLst/>
          </a:prstGeom>
        </p:spPr>
        <p:txBody>
          <a:bodyPr lIns="0" tIns="0" rIns="0" bIns="0" rtlCol="0" anchor="t">
            <a:spAutoFit/>
          </a:bodyPr>
          <a:lstStyle/>
          <a:p>
            <a:pPr algn="r">
              <a:lnSpc>
                <a:spcPts val="3359"/>
              </a:lnSpc>
            </a:pPr>
            <a:r>
              <a:rPr lang="en-US" sz="2400" dirty="0">
                <a:solidFill>
                  <a:srgbClr val="FFFFFF"/>
                </a:solidFill>
                <a:latin typeface="Space Mono"/>
                <a:ea typeface="Space Mono"/>
                <a:cs typeface="Space Mono"/>
                <a:sym typeface="Space Mono"/>
              </a:rPr>
              <a:t>PORTOFOLIO</a:t>
            </a:r>
          </a:p>
        </p:txBody>
      </p:sp>
      <p:sp>
        <p:nvSpPr>
          <p:cNvPr id="19" name="TextBox 19"/>
          <p:cNvSpPr txBox="1"/>
          <p:nvPr/>
        </p:nvSpPr>
        <p:spPr>
          <a:xfrm>
            <a:off x="7299192" y="737442"/>
            <a:ext cx="3108383" cy="271613"/>
          </a:xfrm>
          <a:prstGeom prst="rect">
            <a:avLst/>
          </a:prstGeom>
        </p:spPr>
        <p:txBody>
          <a:bodyPr wrap="square" lIns="0" tIns="0" rIns="0" bIns="0" rtlCol="0" anchor="t">
            <a:spAutoFit/>
          </a:bodyPr>
          <a:lstStyle/>
          <a:p>
            <a:pPr marL="0" lvl="0" indent="0" algn="ctr">
              <a:lnSpc>
                <a:spcPts val="2240"/>
              </a:lnSpc>
              <a:spcBef>
                <a:spcPct val="0"/>
              </a:spcBef>
            </a:pPr>
            <a:r>
              <a:rPr lang="en-US" sz="1600" dirty="0">
                <a:solidFill>
                  <a:srgbClr val="38B6FF"/>
                </a:solidFill>
                <a:latin typeface="Space Mono Bold"/>
                <a:ea typeface="Space Mono Bold"/>
                <a:cs typeface="Space Mono Bold"/>
                <a:sym typeface="Space Mono Bold"/>
              </a:rPr>
              <a:t>PROFESSIONAL MEMBERSHIP</a:t>
            </a:r>
            <a:endParaRPr lang="en-US" sz="1600" u="none" strike="noStrike" dirty="0">
              <a:solidFill>
                <a:srgbClr val="38B6FF"/>
              </a:solidFill>
              <a:latin typeface="Space Mono Bold"/>
              <a:ea typeface="Space Mono Bold"/>
              <a:cs typeface="Space Mono Bold"/>
              <a:sym typeface="Space Mono Bold"/>
            </a:endParaRPr>
          </a:p>
        </p:txBody>
      </p:sp>
      <p:sp>
        <p:nvSpPr>
          <p:cNvPr id="26" name="TextBox 26"/>
          <p:cNvSpPr txBox="1"/>
          <p:nvPr/>
        </p:nvSpPr>
        <p:spPr>
          <a:xfrm>
            <a:off x="1131896" y="755016"/>
            <a:ext cx="2462277" cy="273684"/>
          </a:xfrm>
          <a:prstGeom prst="rect">
            <a:avLst/>
          </a:prstGeom>
        </p:spPr>
        <p:txBody>
          <a:bodyPr lIns="0" tIns="0" rIns="0" bIns="0" rtlCol="0" anchor="t">
            <a:spAutoFit/>
          </a:bodyPr>
          <a:lstStyle/>
          <a:p>
            <a:pPr marL="0" lvl="0" indent="0" algn="ctr">
              <a:lnSpc>
                <a:spcPts val="2240"/>
              </a:lnSpc>
              <a:spcBef>
                <a:spcPct val="0"/>
              </a:spcBef>
            </a:pPr>
            <a:r>
              <a:rPr lang="en-US" sz="1600" u="none" strike="noStrike" dirty="0">
                <a:solidFill>
                  <a:srgbClr val="161616"/>
                </a:solidFill>
                <a:latin typeface="Space Mono Bold"/>
                <a:ea typeface="Space Mono Bold"/>
                <a:cs typeface="Space Mono Bold"/>
                <a:sym typeface="Space Mono Bold"/>
              </a:rPr>
              <a:t>DR.ZAKRIA OSMAN</a:t>
            </a:r>
          </a:p>
        </p:txBody>
      </p:sp>
      <p:sp>
        <p:nvSpPr>
          <p:cNvPr id="35" name="TextBox 34">
            <a:extLst>
              <a:ext uri="{FF2B5EF4-FFF2-40B4-BE49-F238E27FC236}">
                <a16:creationId xmlns:a16="http://schemas.microsoft.com/office/drawing/2014/main" id="{57A99CB7-DDCA-8A19-DFB5-1AB20E6FBC7B}"/>
              </a:ext>
            </a:extLst>
          </p:cNvPr>
          <p:cNvSpPr txBox="1"/>
          <p:nvPr/>
        </p:nvSpPr>
        <p:spPr>
          <a:xfrm>
            <a:off x="681301" y="2690413"/>
            <a:ext cx="8462699" cy="4632678"/>
          </a:xfrm>
          <a:prstGeom prst="rect">
            <a:avLst/>
          </a:prstGeom>
          <a:noFill/>
        </p:spPr>
        <p:txBody>
          <a:bodyPr wrap="square">
            <a:spAutoFit/>
          </a:bodyPr>
          <a:lstStyle/>
          <a:p>
            <a:pPr marL="342900" marR="1266825" indent="-342900" eaLnBrk="0" hangingPunct="0">
              <a:lnSpc>
                <a:spcPct val="150000"/>
              </a:lnSpc>
              <a:buClr>
                <a:srgbClr val="4371C4"/>
              </a:buClr>
              <a:buSzPts val="1150"/>
              <a:buFont typeface="Wingdings" panose="05000000000000000000" pitchFamily="2" charset="2"/>
              <a:buChar char=""/>
              <a:tabLst>
                <a:tab pos="526415" algn="l"/>
              </a:tabLst>
            </a:pPr>
            <a:r>
              <a:rPr lang="en-US" sz="1800" dirty="0">
                <a:solidFill>
                  <a:schemeClr val="bg1"/>
                </a:solidFill>
                <a:latin typeface="+mj-lt"/>
                <a:cs typeface="Adobe Devanagari" panose="02040503050201020203" pitchFamily="18" charset="0"/>
              </a:rPr>
              <a:t>Certified European Engineer designation (</a:t>
            </a:r>
            <a:r>
              <a:rPr lang="en-US" sz="1800" b="1" u="sng" dirty="0">
                <a:solidFill>
                  <a:schemeClr val="bg1"/>
                </a:solidFill>
                <a:latin typeface="+mj-lt"/>
                <a:cs typeface="Adobe Devanagari" panose="02040503050201020203" pitchFamily="18" charset="0"/>
              </a:rPr>
              <a:t>EUR ING</a:t>
            </a:r>
            <a:r>
              <a:rPr lang="en-US" sz="1800" dirty="0">
                <a:solidFill>
                  <a:schemeClr val="bg1"/>
                </a:solidFill>
                <a:latin typeface="+mj-lt"/>
                <a:cs typeface="Adobe Devanagari" panose="02040503050201020203" pitchFamily="18" charset="0"/>
              </a:rPr>
              <a:t>) awarded by the European Federation of National Page 1 of 3 Engineering Associations</a:t>
            </a:r>
            <a:r>
              <a:rPr lang="en-US" sz="1800" b="1" i="1" dirty="0">
                <a:solidFill>
                  <a:schemeClr val="bg1"/>
                </a:solidFill>
                <a:latin typeface="+mj-lt"/>
                <a:cs typeface="Adobe Devanagari" panose="02040503050201020203" pitchFamily="18" charset="0"/>
              </a:rPr>
              <a:t>(FEANI)</a:t>
            </a:r>
            <a:endParaRPr lang="en-US" sz="1800" dirty="0">
              <a:solidFill>
                <a:schemeClr val="bg1"/>
              </a:solidFill>
              <a:effectLst/>
              <a:latin typeface="+mj-lt"/>
              <a:ea typeface="Times New Roman" panose="02020603050405020304" pitchFamily="18" charset="0"/>
              <a:cs typeface="Adobe Devanagari" panose="02040503050201020203" pitchFamily="18" charset="0"/>
            </a:endParaRPr>
          </a:p>
          <a:p>
            <a:pPr marL="342900" marR="1266825"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Chartered</a:t>
            </a:r>
            <a:r>
              <a:rPr lang="en-US" sz="1800" spc="-9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Engineer</a:t>
            </a:r>
            <a:r>
              <a:rPr lang="en-US" sz="1800" spc="-90" dirty="0">
                <a:solidFill>
                  <a:schemeClr val="bg1"/>
                </a:solidFill>
                <a:effectLst/>
                <a:latin typeface="+mj-lt"/>
                <a:ea typeface="Times New Roman" panose="02020603050405020304" pitchFamily="18" charset="0"/>
                <a:cs typeface="Adobe Devanagari" panose="02040503050201020203" pitchFamily="18" charset="0"/>
              </a:rPr>
              <a:t>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CEng</a:t>
            </a:r>
            <a:r>
              <a:rPr lang="en-US" sz="1800" spc="-9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IET,</a:t>
            </a:r>
            <a:r>
              <a:rPr lang="en-US" sz="1800" spc="-75" dirty="0">
                <a:solidFill>
                  <a:schemeClr val="bg1"/>
                </a:solidFill>
                <a:effectLst/>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Engineering</a:t>
            </a:r>
            <a:r>
              <a:rPr lang="en-US" sz="1800" b="1" spc="-100" dirty="0">
                <a:solidFill>
                  <a:schemeClr val="bg1"/>
                </a:solidFill>
                <a:effectLst/>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Council</a:t>
            </a:r>
            <a:r>
              <a:rPr lang="en-US" sz="1800" b="1" spc="-95" dirty="0">
                <a:solidFill>
                  <a:schemeClr val="bg1"/>
                </a:solidFill>
                <a:effectLst/>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UK </a:t>
            </a:r>
            <a:r>
              <a:rPr lang="en-US" sz="1800" dirty="0">
                <a:solidFill>
                  <a:schemeClr val="bg1"/>
                </a:solidFill>
                <a:effectLst/>
                <a:latin typeface="+mj-lt"/>
                <a:ea typeface="Times New Roman" panose="02020603050405020304" pitchFamily="18" charset="0"/>
                <a:cs typeface="Adobe Devanagari" panose="02040503050201020203" pitchFamily="18" charset="0"/>
              </a:rPr>
              <a:t>Reg. No.</a:t>
            </a:r>
            <a:r>
              <a:rPr lang="en-US" sz="1800" spc="-3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690480</a:t>
            </a:r>
          </a:p>
          <a:p>
            <a:pPr marL="342900" marR="1266825"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Chartered Engineer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CEng</a:t>
            </a:r>
            <a:r>
              <a:rPr lang="en-US" sz="1800" b="1"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Chartered Institution of Building Services Engineers (CIBSE) </a:t>
            </a:r>
            <a:r>
              <a:rPr lang="en-US" sz="1800" b="1" dirty="0">
                <a:solidFill>
                  <a:schemeClr val="bg1"/>
                </a:solidFill>
                <a:effectLst/>
                <a:latin typeface="+mj-lt"/>
                <a:ea typeface="Times New Roman" panose="02020603050405020304" pitchFamily="18" charset="0"/>
                <a:cs typeface="Adobe Devanagari" panose="02040503050201020203" pitchFamily="18" charset="0"/>
              </a:rPr>
              <a:t>Engineering</a:t>
            </a:r>
            <a:r>
              <a:rPr lang="en-US" sz="1800" b="1" spc="-100" dirty="0">
                <a:solidFill>
                  <a:schemeClr val="bg1"/>
                </a:solidFill>
                <a:effectLst/>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Council</a:t>
            </a:r>
            <a:r>
              <a:rPr lang="en-US" sz="1800" b="1" spc="-95" dirty="0">
                <a:solidFill>
                  <a:schemeClr val="bg1"/>
                </a:solidFill>
                <a:effectLst/>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UK.</a:t>
            </a:r>
          </a:p>
          <a:p>
            <a:pPr marL="342900" marR="1266825"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b="1"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latin typeface="+mj-lt"/>
                <a:cs typeface="Adobe Devanagari" panose="02040503050201020203" pitchFamily="18" charset="0"/>
              </a:rPr>
              <a:t>Member of society of Digital Engineering-UK </a:t>
            </a:r>
            <a:r>
              <a:rPr lang="en-US" sz="1800" b="1" u="sng" dirty="0">
                <a:solidFill>
                  <a:schemeClr val="bg1"/>
                </a:solidFill>
                <a:latin typeface="+mj-lt"/>
                <a:cs typeface="Adobe Devanagari" panose="02040503050201020203" pitchFamily="18" charset="0"/>
              </a:rPr>
              <a:t>FSDE</a:t>
            </a:r>
            <a:endParaRPr lang="en-US" sz="1800" dirty="0">
              <a:solidFill>
                <a:schemeClr val="bg1"/>
              </a:solidFill>
              <a:effectLst/>
              <a:latin typeface="+mj-lt"/>
              <a:ea typeface="Times New Roman" panose="02020603050405020304" pitchFamily="18" charset="0"/>
              <a:cs typeface="Adobe Devanagari" panose="02040503050201020203" pitchFamily="18" charset="0"/>
            </a:endParaRPr>
          </a:p>
          <a:p>
            <a:pPr marL="342900" marR="0"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Chartered Professional Engineer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CPEng</a:t>
            </a:r>
            <a:r>
              <a:rPr lang="en-US" sz="1800" dirty="0">
                <a:solidFill>
                  <a:schemeClr val="bg1"/>
                </a:solidFill>
                <a:effectLst/>
                <a:latin typeface="+mj-lt"/>
                <a:ea typeface="Times New Roman" panose="02020603050405020304" pitchFamily="18" charset="0"/>
                <a:cs typeface="Adobe Devanagari" panose="02040503050201020203" pitchFamily="18" charset="0"/>
              </a:rPr>
              <a:t> within</a:t>
            </a:r>
            <a:r>
              <a:rPr lang="en-US" sz="1800" spc="-18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Mechanical Engineering, Building Services, and Project Management</a:t>
            </a:r>
            <a:r>
              <a:rPr lang="en-US" sz="1800" spc="-10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CPEng</a:t>
            </a:r>
            <a:r>
              <a:rPr lang="en-US" sz="1800" dirty="0">
                <a:solidFill>
                  <a:schemeClr val="bg1"/>
                </a:solidFill>
                <a:effectLst/>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Engineers Australia</a:t>
            </a:r>
            <a:r>
              <a:rPr lang="en-US" sz="1800" dirty="0">
                <a:solidFill>
                  <a:schemeClr val="bg1"/>
                </a:solidFill>
                <a:effectLst/>
                <a:latin typeface="+mj-lt"/>
                <a:ea typeface="Times New Roman" panose="02020603050405020304" pitchFamily="18" charset="0"/>
                <a:cs typeface="Adobe Devanagari" panose="02040503050201020203" pitchFamily="18" charset="0"/>
              </a:rPr>
              <a:t>).</a:t>
            </a:r>
          </a:p>
          <a:p>
            <a:pPr marL="342900" marR="248285" lvl="0" indent="-342900" eaLnBrk="0" hangingPunct="0">
              <a:lnSpc>
                <a:spcPct val="150000"/>
              </a:lnSpc>
              <a:spcBef>
                <a:spcPts val="12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International Professional Engineer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IntPE (Aus.) </a:t>
            </a:r>
            <a:r>
              <a:rPr lang="en-US" sz="1800" dirty="0">
                <a:solidFill>
                  <a:schemeClr val="bg1"/>
                </a:solidFill>
                <a:effectLst/>
                <a:latin typeface="+mj-lt"/>
                <a:ea typeface="Times New Roman" panose="02020603050405020304" pitchFamily="18" charset="0"/>
                <a:cs typeface="Adobe Devanagari" panose="02040503050201020203" pitchFamily="18" charset="0"/>
              </a:rPr>
              <a:t>International Engineering</a:t>
            </a:r>
            <a:r>
              <a:rPr lang="en-US" sz="1800" spc="-13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Association</a:t>
            </a:r>
            <a:r>
              <a:rPr lang="en-US" sz="1800" spc="-14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(IEA)</a:t>
            </a:r>
            <a:r>
              <a:rPr lang="en-US" sz="1800" spc="-12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within</a:t>
            </a:r>
            <a:r>
              <a:rPr lang="en-US" sz="1800" spc="-13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Mechanical</a:t>
            </a:r>
            <a:r>
              <a:rPr lang="en-US" sz="1800" spc="-14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Engineering,</a:t>
            </a:r>
            <a:r>
              <a:rPr lang="en-US" sz="1800" spc="-12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Building Services </a:t>
            </a:r>
            <a:r>
              <a:rPr lang="en-US" sz="1800" b="1" i="1" u="sng" dirty="0">
                <a:solidFill>
                  <a:schemeClr val="bg1"/>
                </a:solidFill>
                <a:effectLst/>
                <a:latin typeface="+mj-lt"/>
                <a:ea typeface="Times New Roman" panose="02020603050405020304" pitchFamily="18" charset="0"/>
                <a:cs typeface="Adobe Devanagari" panose="02040503050201020203" pitchFamily="18" charset="0"/>
              </a:rPr>
              <a:t>IntPE</a:t>
            </a:r>
            <a:r>
              <a:rPr lang="en-US" sz="1800" b="1" i="1" u="sng" spc="-45" dirty="0">
                <a:solidFill>
                  <a:schemeClr val="bg1"/>
                </a:solidFill>
                <a:effectLst/>
                <a:latin typeface="+mj-lt"/>
                <a:ea typeface="Times New Roman" panose="02020603050405020304" pitchFamily="18" charset="0"/>
                <a:cs typeface="Adobe Devanagari" panose="02040503050201020203" pitchFamily="18" charset="0"/>
              </a:rPr>
              <a:t> </a:t>
            </a:r>
            <a:r>
              <a:rPr lang="en-US" sz="1800" b="1" i="1" u="sng" dirty="0">
                <a:solidFill>
                  <a:schemeClr val="bg1"/>
                </a:solidFill>
                <a:effectLst/>
                <a:latin typeface="+mj-lt"/>
                <a:ea typeface="Times New Roman" panose="02020603050405020304" pitchFamily="18" charset="0"/>
                <a:cs typeface="Adobe Devanagari" panose="02040503050201020203" pitchFamily="18" charset="0"/>
              </a:rPr>
              <a:t>(Aus.).</a:t>
            </a:r>
          </a:p>
        </p:txBody>
      </p:sp>
      <p:sp>
        <p:nvSpPr>
          <p:cNvPr id="37" name="TextBox 36">
            <a:extLst>
              <a:ext uri="{FF2B5EF4-FFF2-40B4-BE49-F238E27FC236}">
                <a16:creationId xmlns:a16="http://schemas.microsoft.com/office/drawing/2014/main" id="{10442561-23F5-9CD6-F2FE-9A16D85CDAF8}"/>
              </a:ext>
            </a:extLst>
          </p:cNvPr>
          <p:cNvSpPr txBox="1"/>
          <p:nvPr/>
        </p:nvSpPr>
        <p:spPr>
          <a:xfrm>
            <a:off x="8856008" y="1555574"/>
            <a:ext cx="9050992" cy="7125669"/>
          </a:xfrm>
          <a:prstGeom prst="rect">
            <a:avLst/>
          </a:prstGeom>
          <a:noFill/>
        </p:spPr>
        <p:txBody>
          <a:bodyPr wrap="square">
            <a:spAutoFit/>
          </a:bodyPr>
          <a:lstStyle/>
          <a:p>
            <a:pPr marL="342900" marR="232410"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Asia</a:t>
            </a:r>
            <a:r>
              <a:rPr lang="en-US" sz="1800" spc="-11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Pacific</a:t>
            </a:r>
            <a:r>
              <a:rPr lang="en-US" sz="1800" spc="-11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Economic</a:t>
            </a:r>
            <a:r>
              <a:rPr lang="en-US" sz="1800" spc="-11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Cooperation</a:t>
            </a:r>
            <a:r>
              <a:rPr lang="en-US" sz="1800" spc="-11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a:t>
            </a:r>
            <a:r>
              <a:rPr lang="en-US" sz="1800" b="1" dirty="0">
                <a:solidFill>
                  <a:schemeClr val="bg1"/>
                </a:solidFill>
                <a:effectLst/>
                <a:latin typeface="+mj-lt"/>
                <a:ea typeface="Times New Roman" panose="02020603050405020304" pitchFamily="18" charset="0"/>
                <a:cs typeface="Adobe Devanagari" panose="02040503050201020203" pitchFamily="18" charset="0"/>
              </a:rPr>
              <a:t>APEC</a:t>
            </a:r>
            <a:r>
              <a:rPr lang="en-US" sz="1800" dirty="0">
                <a:solidFill>
                  <a:schemeClr val="bg1"/>
                </a:solidFill>
                <a:effectLst/>
                <a:latin typeface="+mj-lt"/>
                <a:ea typeface="Times New Roman" panose="02020603050405020304" pitchFamily="18" charset="0"/>
                <a:cs typeface="Adobe Devanagari" panose="02040503050201020203" pitchFamily="18" charset="0"/>
              </a:rPr>
              <a:t>)</a:t>
            </a:r>
            <a:r>
              <a:rPr lang="en-US" sz="1800" spc="-10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Engineer</a:t>
            </a:r>
            <a:r>
              <a:rPr lang="en-US" sz="1800" spc="-11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within</a:t>
            </a:r>
            <a:r>
              <a:rPr lang="en-US" sz="1800" spc="-11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Mechanical Engineering, Building Services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APEC</a:t>
            </a:r>
            <a:r>
              <a:rPr lang="en-US" sz="1800" b="1" u="sng" spc="-105" dirty="0">
                <a:solidFill>
                  <a:schemeClr val="bg1"/>
                </a:solidFill>
                <a:effectLst/>
                <a:latin typeface="+mj-lt"/>
                <a:ea typeface="Times New Roman" panose="02020603050405020304" pitchFamily="18" charset="0"/>
                <a:cs typeface="Adobe Devanagari" panose="02040503050201020203" pitchFamily="18" charset="0"/>
              </a:rPr>
              <a:t>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Engineer</a:t>
            </a:r>
            <a:r>
              <a:rPr lang="en-US" sz="1800" dirty="0">
                <a:solidFill>
                  <a:schemeClr val="bg1"/>
                </a:solidFill>
                <a:effectLst/>
                <a:latin typeface="+mj-lt"/>
                <a:ea typeface="Times New Roman" panose="02020603050405020304" pitchFamily="18" charset="0"/>
                <a:cs typeface="Adobe Devanagari" panose="02040503050201020203" pitchFamily="18" charset="0"/>
              </a:rPr>
              <a:t>).</a:t>
            </a:r>
            <a:endParaRPr lang="en-US" sz="1800" dirty="0">
              <a:solidFill>
                <a:schemeClr val="bg1"/>
              </a:solidFill>
              <a:latin typeface="+mj-lt"/>
              <a:ea typeface="Times New Roman" panose="02020603050405020304" pitchFamily="18" charset="0"/>
              <a:cs typeface="Adobe Devanagari" panose="02040503050201020203" pitchFamily="18" charset="0"/>
            </a:endParaRPr>
          </a:p>
          <a:p>
            <a:pPr marL="342900" marR="232410"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latin typeface="Arial" panose="020B0604020202020204" pitchFamily="34" charset="0"/>
              </a:rPr>
              <a:t>Registered </a:t>
            </a:r>
            <a:r>
              <a:rPr lang="en-US" sz="1800" i="0" dirty="0">
                <a:solidFill>
                  <a:schemeClr val="bg1"/>
                </a:solidFill>
                <a:effectLst/>
                <a:latin typeface="Arial" panose="020B0604020202020204" pitchFamily="34" charset="0"/>
              </a:rPr>
              <a:t>Professional Engineers of Queensland</a:t>
            </a:r>
            <a:r>
              <a:rPr lang="en-US" sz="1800" b="1" i="0" dirty="0">
                <a:solidFill>
                  <a:schemeClr val="bg1"/>
                </a:solidFill>
                <a:effectLst/>
                <a:latin typeface="-apple-system"/>
              </a:rPr>
              <a:t> </a:t>
            </a:r>
            <a:r>
              <a:rPr lang="en-US" sz="1800" i="0" dirty="0">
                <a:solidFill>
                  <a:schemeClr val="bg1"/>
                </a:solidFill>
                <a:effectLst/>
                <a:latin typeface="Arial" panose="020B0604020202020204" pitchFamily="34" charset="0"/>
              </a:rPr>
              <a:t>Australia </a:t>
            </a:r>
            <a:r>
              <a:rPr lang="en-US" sz="1800" b="1" i="0" u="sng" dirty="0">
                <a:solidFill>
                  <a:schemeClr val="bg1"/>
                </a:solidFill>
                <a:effectLst/>
                <a:latin typeface="-apple-system"/>
              </a:rPr>
              <a:t>RPEng</a:t>
            </a:r>
            <a:r>
              <a:rPr lang="en-US" sz="1800" b="0" i="0" dirty="0">
                <a:solidFill>
                  <a:schemeClr val="bg1"/>
                </a:solidFill>
                <a:effectLst/>
                <a:latin typeface="-apple-system"/>
              </a:rPr>
              <a:t> </a:t>
            </a:r>
          </a:p>
          <a:p>
            <a:pPr marL="342900" marR="232410"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i="0" dirty="0">
                <a:solidFill>
                  <a:schemeClr val="bg1"/>
                </a:solidFill>
                <a:effectLst/>
                <a:latin typeface="Arial" panose="020B0604020202020204" pitchFamily="34" charset="0"/>
              </a:rPr>
              <a:t>The Board of Professional Engineers of Queensland Australia </a:t>
            </a:r>
            <a:r>
              <a:rPr lang="en-US" sz="1800" b="1" i="0" u="sng" dirty="0">
                <a:solidFill>
                  <a:schemeClr val="bg1"/>
                </a:solidFill>
                <a:effectLst/>
                <a:latin typeface="-apple-system"/>
              </a:rPr>
              <a:t>BPEQ</a:t>
            </a:r>
            <a:endParaRPr lang="en-US" sz="1800" b="1" u="sng" dirty="0">
              <a:solidFill>
                <a:schemeClr val="bg1"/>
              </a:solidFill>
              <a:effectLst/>
              <a:latin typeface="+mj-lt"/>
              <a:ea typeface="Times New Roman" panose="02020603050405020304" pitchFamily="18" charset="0"/>
              <a:cs typeface="Adobe Devanagari" panose="02040503050201020203" pitchFamily="18" charset="0"/>
            </a:endParaRPr>
          </a:p>
          <a:p>
            <a:pPr marL="342900" marR="232410" indent="-342900" eaLnBrk="0" hangingPunct="0">
              <a:lnSpc>
                <a:spcPct val="150000"/>
              </a:lnSpc>
              <a:buClr>
                <a:srgbClr val="4371C4"/>
              </a:buClr>
              <a:buSzPts val="1150"/>
              <a:buFont typeface="Wingdings" panose="05000000000000000000" pitchFamily="2" charset="2"/>
              <a:buChar char=""/>
              <a:tabLst>
                <a:tab pos="526415" algn="l"/>
              </a:tabLst>
            </a:pPr>
            <a:r>
              <a:rPr lang="en-US" sz="1800" dirty="0">
                <a:solidFill>
                  <a:schemeClr val="bg1"/>
                </a:solidFill>
                <a:latin typeface="+mj-lt"/>
                <a:cs typeface="Adobe Devanagari" panose="02040503050201020203" pitchFamily="18" charset="0"/>
              </a:rPr>
              <a:t>A credential LEED AP Building Design + Construction (</a:t>
            </a:r>
            <a:r>
              <a:rPr lang="en-US" sz="1800" b="1" u="sng" dirty="0">
                <a:solidFill>
                  <a:schemeClr val="bg1"/>
                </a:solidFill>
                <a:latin typeface="+mj-lt"/>
                <a:cs typeface="Adobe Devanagari" panose="02040503050201020203" pitchFamily="18" charset="0"/>
              </a:rPr>
              <a:t>LEED AP BD+C</a:t>
            </a:r>
            <a:r>
              <a:rPr lang="en-US" sz="1800" dirty="0">
                <a:solidFill>
                  <a:schemeClr val="bg1"/>
                </a:solidFill>
                <a:latin typeface="+mj-lt"/>
                <a:cs typeface="Adobe Devanagari" panose="02040503050201020203" pitchFamily="18" charset="0"/>
              </a:rPr>
              <a:t>) </a:t>
            </a:r>
          </a:p>
          <a:p>
            <a:pPr marR="232410" eaLnBrk="0" hangingPunct="0">
              <a:lnSpc>
                <a:spcPct val="150000"/>
              </a:lnSpc>
              <a:buClr>
                <a:srgbClr val="4371C4"/>
              </a:buClr>
              <a:buSzPts val="1150"/>
              <a:tabLst>
                <a:tab pos="526415" algn="l"/>
              </a:tabLst>
            </a:pPr>
            <a:r>
              <a:rPr lang="en-US" sz="1800" dirty="0">
                <a:solidFill>
                  <a:schemeClr val="bg1"/>
                </a:solidFill>
                <a:latin typeface="+mj-lt"/>
                <a:cs typeface="Adobe Devanagari" panose="02040503050201020203" pitchFamily="18" charset="0"/>
              </a:rPr>
              <a:t>         (</a:t>
            </a:r>
            <a:r>
              <a:rPr lang="en-US" sz="1800" b="1" dirty="0">
                <a:solidFill>
                  <a:schemeClr val="bg1"/>
                </a:solidFill>
                <a:latin typeface="+mj-lt"/>
                <a:cs typeface="Adobe Devanagari" panose="02040503050201020203" pitchFamily="18" charset="0"/>
              </a:rPr>
              <a:t>U.S. Green Building Council)</a:t>
            </a:r>
            <a:endParaRPr lang="en-US" sz="1800" dirty="0">
              <a:solidFill>
                <a:schemeClr val="bg1"/>
              </a:solidFill>
              <a:latin typeface="+mj-lt"/>
              <a:cs typeface="Adobe Devanagari" panose="02040503050201020203" pitchFamily="18" charset="0"/>
            </a:endParaRPr>
          </a:p>
          <a:p>
            <a:pPr marL="342900" marR="0"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Project Management Professional Certified</a:t>
            </a:r>
            <a:r>
              <a:rPr lang="en-US" sz="1800" spc="-13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PMP®)</a:t>
            </a:r>
            <a:r>
              <a:rPr lang="en-US" sz="1800" b="1" dirty="0">
                <a:solidFill>
                  <a:schemeClr val="bg1"/>
                </a:solidFill>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Project Management Institute USA)</a:t>
            </a:r>
          </a:p>
          <a:p>
            <a:pPr marL="342900" marR="2296160" lvl="0" indent="-342900" eaLnBrk="0" hangingPunct="0">
              <a:lnSpc>
                <a:spcPct val="150000"/>
              </a:lnSpc>
              <a:spcBef>
                <a:spcPts val="10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Project</a:t>
            </a:r>
            <a:r>
              <a:rPr lang="en-US" sz="1800" spc="-13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Management</a:t>
            </a:r>
            <a:r>
              <a:rPr lang="en-US" sz="1800" spc="-13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Institute</a:t>
            </a:r>
            <a:r>
              <a:rPr lang="en-US" sz="1800" spc="-13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(PMI) Membership No</a:t>
            </a:r>
            <a:r>
              <a:rPr lang="en-US" sz="1800" spc="-6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2808620</a:t>
            </a:r>
          </a:p>
          <a:p>
            <a:pPr marL="342900" marR="1520190"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The</a:t>
            </a:r>
            <a:r>
              <a:rPr lang="en-US" sz="1800" spc="-11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Institution</a:t>
            </a:r>
            <a:r>
              <a:rPr lang="en-US" sz="1800" spc="-12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of</a:t>
            </a:r>
            <a:r>
              <a:rPr lang="en-US" sz="1800" spc="-11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Engineering</a:t>
            </a:r>
            <a:r>
              <a:rPr lang="en-US" sz="1800" spc="-12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Technology</a:t>
            </a:r>
            <a:r>
              <a:rPr lang="en-US" sz="1800" spc="-11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(MIET) Membership No</a:t>
            </a:r>
            <a:r>
              <a:rPr lang="en-US" sz="1800" spc="-5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1100297883</a:t>
            </a:r>
          </a:p>
          <a:p>
            <a:pPr marL="342900" marR="1520190"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Fellow of Chartered Institution of Building Services Engineers (FIBSE) Reg. No. 063559</a:t>
            </a:r>
          </a:p>
          <a:p>
            <a:pPr marL="342900" marR="110490"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Engineers</a:t>
            </a:r>
            <a:r>
              <a:rPr lang="en-US" sz="1800" spc="-11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Australia</a:t>
            </a:r>
            <a:r>
              <a:rPr lang="en-US" sz="1800" spc="-11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Membership</a:t>
            </a:r>
            <a:r>
              <a:rPr lang="en-US" sz="1800" spc="-11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Professional</a:t>
            </a:r>
            <a:r>
              <a:rPr lang="en-US" sz="1800" spc="-12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Category</a:t>
            </a:r>
            <a:r>
              <a:rPr lang="en-US" sz="1800" spc="-11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(MIEAust)</a:t>
            </a:r>
            <a:r>
              <a:rPr lang="en-US" sz="1800" spc="-11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EA</a:t>
            </a:r>
            <a:r>
              <a:rPr lang="en-US" sz="1800" spc="-10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ID: 8389460</a:t>
            </a:r>
          </a:p>
          <a:p>
            <a:pPr marL="342900" marR="544830"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6415" algn="l"/>
              </a:tabLst>
            </a:pPr>
            <a:r>
              <a:rPr lang="en-US" sz="1800" b="1" dirty="0">
                <a:solidFill>
                  <a:schemeClr val="bg1"/>
                </a:solidFill>
                <a:effectLst/>
                <a:latin typeface="+mj-lt"/>
                <a:ea typeface="Times New Roman" panose="02020603050405020304" pitchFamily="18" charset="0"/>
                <a:cs typeface="Adobe Devanagari" panose="02040503050201020203" pitchFamily="18" charset="0"/>
              </a:rPr>
              <a:t>Certified</a:t>
            </a:r>
            <a:r>
              <a:rPr lang="en-US" sz="1800" b="1" spc="-85" dirty="0">
                <a:solidFill>
                  <a:schemeClr val="bg1"/>
                </a:solidFill>
                <a:effectLst/>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professional</a:t>
            </a:r>
            <a:r>
              <a:rPr lang="en-US" sz="1800" b="1" spc="-85" dirty="0">
                <a:solidFill>
                  <a:schemeClr val="bg1"/>
                </a:solidFill>
                <a:effectLst/>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chief</a:t>
            </a:r>
            <a:r>
              <a:rPr lang="en-US" sz="1800" b="1" spc="-85" dirty="0">
                <a:solidFill>
                  <a:schemeClr val="bg1"/>
                </a:solidFill>
                <a:effectLst/>
                <a:latin typeface="+mj-lt"/>
                <a:ea typeface="Times New Roman" panose="02020603050405020304" pitchFamily="18" charset="0"/>
                <a:cs typeface="Adobe Devanagari" panose="02040503050201020203" pitchFamily="18" charset="0"/>
              </a:rPr>
              <a:t> </a:t>
            </a:r>
            <a:r>
              <a:rPr lang="en-US" sz="1800" b="1" dirty="0">
                <a:solidFill>
                  <a:schemeClr val="bg1"/>
                </a:solidFill>
                <a:effectLst/>
                <a:latin typeface="+mj-lt"/>
                <a:ea typeface="Times New Roman" panose="02020603050405020304" pitchFamily="18" charset="0"/>
                <a:cs typeface="Adobe Devanagari" panose="02040503050201020203" pitchFamily="18" charset="0"/>
              </a:rPr>
              <a:t>Engineer</a:t>
            </a:r>
            <a:r>
              <a:rPr lang="en-US" sz="1800" b="1" spc="-8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from</a:t>
            </a:r>
            <a:r>
              <a:rPr lang="en-US" sz="1800" spc="-8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Gov.</a:t>
            </a:r>
            <a:r>
              <a:rPr lang="en-US" sz="1800" spc="-7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of</a:t>
            </a:r>
            <a:r>
              <a:rPr lang="en-US" sz="1800" spc="-8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Kazakhstan</a:t>
            </a:r>
            <a:r>
              <a:rPr lang="en-US" sz="1800" spc="-9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for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Engineering work </a:t>
            </a:r>
            <a:r>
              <a:rPr lang="en-US" sz="1800" dirty="0">
                <a:solidFill>
                  <a:schemeClr val="bg1"/>
                </a:solidFill>
                <a:effectLst/>
                <a:latin typeface="+mj-lt"/>
                <a:ea typeface="Times New Roman" panose="02020603050405020304" pitchFamily="18" charset="0"/>
                <a:cs typeface="Adobe Devanagari" panose="02040503050201020203" pitchFamily="18" charset="0"/>
              </a:rPr>
              <a:t>(certification No</a:t>
            </a:r>
            <a:r>
              <a:rPr lang="en-US" sz="1800" spc="-10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0021)</a:t>
            </a:r>
          </a:p>
          <a:p>
            <a:pPr marL="342900" marR="65405"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5780" algn="l"/>
              </a:tabLst>
            </a:pPr>
            <a:r>
              <a:rPr lang="en-US" sz="1800" b="1" u="sng" dirty="0">
                <a:solidFill>
                  <a:schemeClr val="bg1"/>
                </a:solidFill>
                <a:effectLst/>
                <a:latin typeface="+mj-lt"/>
                <a:ea typeface="Times New Roman" panose="02020603050405020304" pitchFamily="18" charset="0"/>
                <a:cs typeface="Adobe Devanagari" panose="02040503050201020203" pitchFamily="18" charset="0"/>
              </a:rPr>
              <a:t>Certified</a:t>
            </a:r>
            <a:r>
              <a:rPr lang="en-US" sz="1800" b="1" u="sng" spc="-80" dirty="0">
                <a:solidFill>
                  <a:schemeClr val="bg1"/>
                </a:solidFill>
                <a:effectLst/>
                <a:latin typeface="+mj-lt"/>
                <a:ea typeface="Times New Roman" panose="02020603050405020304" pitchFamily="18" charset="0"/>
                <a:cs typeface="Adobe Devanagari" panose="02040503050201020203" pitchFamily="18" charset="0"/>
              </a:rPr>
              <a:t>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professional</a:t>
            </a:r>
            <a:r>
              <a:rPr lang="en-US" sz="1800" b="1" u="sng" spc="-80" dirty="0">
                <a:solidFill>
                  <a:schemeClr val="bg1"/>
                </a:solidFill>
                <a:effectLst/>
                <a:latin typeface="+mj-lt"/>
                <a:ea typeface="Times New Roman" panose="02020603050405020304" pitchFamily="18" charset="0"/>
                <a:cs typeface="Adobe Devanagari" panose="02040503050201020203" pitchFamily="18" charset="0"/>
              </a:rPr>
              <a:t>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chief</a:t>
            </a:r>
            <a:r>
              <a:rPr lang="en-US" sz="1800" b="1" u="sng" spc="-85" dirty="0">
                <a:solidFill>
                  <a:schemeClr val="bg1"/>
                </a:solidFill>
                <a:effectLst/>
                <a:latin typeface="+mj-lt"/>
                <a:ea typeface="Times New Roman" panose="02020603050405020304" pitchFamily="18" charset="0"/>
                <a:cs typeface="Adobe Devanagari" panose="02040503050201020203" pitchFamily="18" charset="0"/>
              </a:rPr>
              <a:t>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Engineer</a:t>
            </a:r>
            <a:r>
              <a:rPr lang="en-US" sz="1800" b="1" u="sng" spc="-8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Gov.</a:t>
            </a:r>
            <a:r>
              <a:rPr lang="en-US" sz="1800" spc="-7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of</a:t>
            </a:r>
            <a:r>
              <a:rPr lang="en-US" sz="1800" spc="-7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Kazakhstan</a:t>
            </a:r>
            <a:r>
              <a:rPr lang="en-US" sz="1800" spc="-95"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for</a:t>
            </a:r>
            <a:r>
              <a:rPr lang="en-US" sz="1800" spc="-75" dirty="0">
                <a:solidFill>
                  <a:schemeClr val="bg1"/>
                </a:solidFill>
                <a:effectLst/>
                <a:latin typeface="+mj-lt"/>
                <a:ea typeface="Times New Roman" panose="02020603050405020304" pitchFamily="18" charset="0"/>
                <a:cs typeface="Adobe Devanagari" panose="02040503050201020203" pitchFamily="18" charset="0"/>
              </a:rPr>
              <a:t>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Project</a:t>
            </a:r>
            <a:r>
              <a:rPr lang="en-US" sz="1800" b="1" u="sng" spc="-90" dirty="0">
                <a:solidFill>
                  <a:schemeClr val="bg1"/>
                </a:solidFill>
                <a:effectLst/>
                <a:latin typeface="+mj-lt"/>
                <a:ea typeface="Times New Roman" panose="02020603050405020304" pitchFamily="18" charset="0"/>
                <a:cs typeface="Adobe Devanagari" panose="02040503050201020203" pitchFamily="18" charset="0"/>
              </a:rPr>
              <a:t> </a:t>
            </a:r>
            <a:r>
              <a:rPr lang="en-US" sz="1800" b="1" u="sng" dirty="0">
                <a:solidFill>
                  <a:schemeClr val="bg1"/>
                </a:solidFill>
                <a:effectLst/>
                <a:latin typeface="+mj-lt"/>
                <a:ea typeface="Times New Roman" panose="02020603050405020304" pitchFamily="18" charset="0"/>
                <a:cs typeface="Adobe Devanagari" panose="02040503050201020203" pitchFamily="18" charset="0"/>
              </a:rPr>
              <a:t>work</a:t>
            </a:r>
          </a:p>
          <a:p>
            <a:pPr marL="342900" marR="65405" lvl="0" indent="-342900" eaLnBrk="0" hangingPunct="0">
              <a:lnSpc>
                <a:spcPct val="150000"/>
              </a:lnSpc>
              <a:spcBef>
                <a:spcPts val="0"/>
              </a:spcBef>
              <a:spcAft>
                <a:spcPts val="0"/>
              </a:spcAft>
              <a:buClr>
                <a:srgbClr val="4371C4"/>
              </a:buClr>
              <a:buSzPts val="1150"/>
              <a:buFont typeface="Wingdings" panose="05000000000000000000" pitchFamily="2" charset="2"/>
              <a:buChar char=""/>
              <a:tabLst>
                <a:tab pos="525780" algn="l"/>
              </a:tabLst>
            </a:pPr>
            <a:r>
              <a:rPr lang="en-US" sz="1800" dirty="0">
                <a:solidFill>
                  <a:schemeClr val="bg1"/>
                </a:solidFill>
                <a:effectLst/>
                <a:latin typeface="+mj-lt"/>
                <a:ea typeface="Times New Roman" panose="02020603050405020304" pitchFamily="18" charset="0"/>
                <a:cs typeface="Adobe Devanagari" panose="02040503050201020203" pitchFamily="18" charset="0"/>
              </a:rPr>
              <a:t> (certification No</a:t>
            </a:r>
            <a:r>
              <a:rPr lang="en-US" sz="1800" spc="-40" dirty="0">
                <a:solidFill>
                  <a:schemeClr val="bg1"/>
                </a:solidFill>
                <a:effectLst/>
                <a:latin typeface="+mj-lt"/>
                <a:ea typeface="Times New Roman" panose="02020603050405020304" pitchFamily="18" charset="0"/>
                <a:cs typeface="Adobe Devanagari" panose="02040503050201020203" pitchFamily="18" charset="0"/>
              </a:rPr>
              <a:t> </a:t>
            </a:r>
            <a:r>
              <a:rPr lang="en-US" sz="1800" dirty="0">
                <a:solidFill>
                  <a:schemeClr val="bg1"/>
                </a:solidFill>
                <a:effectLst/>
                <a:latin typeface="+mj-lt"/>
                <a:ea typeface="Times New Roman" panose="02020603050405020304" pitchFamily="18" charset="0"/>
                <a:cs typeface="Adobe Devanagari" panose="02040503050201020203" pitchFamily="18" charset="0"/>
              </a:rPr>
              <a:t>0022)</a:t>
            </a:r>
          </a:p>
        </p:txBody>
      </p:sp>
      <p:sp>
        <p:nvSpPr>
          <p:cNvPr id="39" name="TextBox 38">
            <a:extLst>
              <a:ext uri="{FF2B5EF4-FFF2-40B4-BE49-F238E27FC236}">
                <a16:creationId xmlns:a16="http://schemas.microsoft.com/office/drawing/2014/main" id="{500DE64D-B1A8-67B7-B97D-52E453E7CA23}"/>
              </a:ext>
            </a:extLst>
          </p:cNvPr>
          <p:cNvSpPr txBox="1"/>
          <p:nvPr/>
        </p:nvSpPr>
        <p:spPr>
          <a:xfrm>
            <a:off x="10671929" y="707192"/>
            <a:ext cx="9953624" cy="369332"/>
          </a:xfrm>
          <a:prstGeom prst="rect">
            <a:avLst/>
          </a:prstGeom>
          <a:noFill/>
        </p:spPr>
        <p:txBody>
          <a:bodyPr wrap="square">
            <a:spAutoFit/>
          </a:bodyPr>
          <a:lstStyle/>
          <a:p>
            <a:r>
              <a:rPr lang="en-US" sz="1800" b="1" dirty="0">
                <a:solidFill>
                  <a:schemeClr val="bg1"/>
                </a:solidFill>
                <a:latin typeface="Adobe Devanagari" panose="02040503050201020203" pitchFamily="18" charset="0"/>
                <a:cs typeface="Adobe Devanagari" panose="02040503050201020203" pitchFamily="18" charset="0"/>
              </a:rPr>
              <a:t>PAPERS PUBLISHED</a:t>
            </a:r>
            <a:endParaRPr lang="en-US" dirty="0"/>
          </a:p>
        </p:txBody>
      </p:sp>
      <p:sp>
        <p:nvSpPr>
          <p:cNvPr id="40" name="TextBox 20">
            <a:extLst>
              <a:ext uri="{FF2B5EF4-FFF2-40B4-BE49-F238E27FC236}">
                <a16:creationId xmlns:a16="http://schemas.microsoft.com/office/drawing/2014/main" id="{6D7B0E84-8B02-4B12-474A-AF46D82D5F2E}"/>
              </a:ext>
            </a:extLst>
          </p:cNvPr>
          <p:cNvSpPr txBox="1"/>
          <p:nvPr/>
        </p:nvSpPr>
        <p:spPr>
          <a:xfrm>
            <a:off x="12730244" y="560748"/>
            <a:ext cx="2668699" cy="528991"/>
          </a:xfrm>
          <a:prstGeom prst="rect">
            <a:avLst/>
          </a:prstGeom>
        </p:spPr>
        <p:txBody>
          <a:bodyPr wrap="square" lIns="0" tIns="0" rIns="0" bIns="0" rtlCol="0" anchor="t">
            <a:spAutoFit/>
          </a:bodyPr>
          <a:lstStyle/>
          <a:p>
            <a:pPr algn="ctr">
              <a:lnSpc>
                <a:spcPts val="4704"/>
              </a:lnSpc>
            </a:pPr>
            <a:r>
              <a:rPr lang="en-US" sz="2000" b="1" dirty="0">
                <a:solidFill>
                  <a:schemeClr val="bg1"/>
                </a:solidFill>
                <a:latin typeface="Adobe Devanagari" panose="02040503050201020203" pitchFamily="18" charset="0"/>
                <a:cs typeface="Adobe Devanagari" panose="02040503050201020203" pitchFamily="18" charset="0"/>
              </a:rPr>
              <a:t>VOLUNTEERING</a:t>
            </a:r>
            <a:endParaRPr lang="en-US" sz="2000" dirty="0">
              <a:solidFill>
                <a:srgbClr val="FFFFFF"/>
              </a:solidFill>
              <a:latin typeface="League Spartan"/>
              <a:ea typeface="League Spartan"/>
              <a:cs typeface="League Spartan"/>
              <a:sym typeface="League Spart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04" r="-2204"/>
            </a:stretch>
          </a:blipFill>
        </p:spPr>
        <p:txBody>
          <a:bodyPr/>
          <a:lstStyle/>
          <a:p>
            <a:endParaRPr lang="en-US"/>
          </a:p>
        </p:txBody>
      </p:sp>
      <p:sp>
        <p:nvSpPr>
          <p:cNvPr id="3" name="Freeform 3"/>
          <p:cNvSpPr/>
          <p:nvPr/>
        </p:nvSpPr>
        <p:spPr>
          <a:xfrm>
            <a:off x="-2555776" y="5326281"/>
            <a:ext cx="7375343" cy="7031967"/>
          </a:xfrm>
          <a:custGeom>
            <a:avLst/>
            <a:gdLst/>
            <a:ahLst/>
            <a:cxnLst/>
            <a:rect l="l" t="t" r="r" b="b"/>
            <a:pathLst>
              <a:path w="7375343" h="7031967">
                <a:moveTo>
                  <a:pt x="0" y="0"/>
                </a:moveTo>
                <a:lnTo>
                  <a:pt x="7375344" y="0"/>
                </a:lnTo>
                <a:lnTo>
                  <a:pt x="7375344" y="7031967"/>
                </a:lnTo>
                <a:lnTo>
                  <a:pt x="0" y="7031967"/>
                </a:lnTo>
                <a:lnTo>
                  <a:pt x="0" y="0"/>
                </a:lnTo>
                <a:close/>
              </a:path>
            </a:pathLst>
          </a:custGeom>
          <a:blipFill>
            <a:blip r:embed="rId3"/>
            <a:stretch>
              <a:fillRect l="-8314" r="-8314"/>
            </a:stretch>
          </a:blipFill>
        </p:spPr>
        <p:txBody>
          <a:bodyPr/>
          <a:lstStyle/>
          <a:p>
            <a:endParaRPr lang="en-US"/>
          </a:p>
        </p:txBody>
      </p:sp>
      <p:sp>
        <p:nvSpPr>
          <p:cNvPr id="7" name="Freeform 7"/>
          <p:cNvSpPr/>
          <p:nvPr/>
        </p:nvSpPr>
        <p:spPr>
          <a:xfrm>
            <a:off x="9025556" y="-1226824"/>
            <a:ext cx="10029263" cy="8562483"/>
          </a:xfrm>
          <a:custGeom>
            <a:avLst/>
            <a:gdLst/>
            <a:ahLst/>
            <a:cxnLst/>
            <a:rect l="l" t="t" r="r" b="b"/>
            <a:pathLst>
              <a:path w="10029263" h="8562483">
                <a:moveTo>
                  <a:pt x="0" y="0"/>
                </a:moveTo>
                <a:lnTo>
                  <a:pt x="10029263" y="0"/>
                </a:lnTo>
                <a:lnTo>
                  <a:pt x="10029263" y="8562483"/>
                </a:lnTo>
                <a:lnTo>
                  <a:pt x="0" y="8562483"/>
                </a:lnTo>
                <a:lnTo>
                  <a:pt x="0" y="0"/>
                </a:lnTo>
                <a:close/>
              </a:path>
            </a:pathLst>
          </a:custGeom>
          <a:blipFill>
            <a:blip r:embed="rId4"/>
            <a:stretch>
              <a:fillRect/>
            </a:stretch>
          </a:blipFill>
        </p:spPr>
        <p:txBody>
          <a:bodyPr/>
          <a:lstStyle/>
          <a:p>
            <a:endParaRPr lang="en-US"/>
          </a:p>
        </p:txBody>
      </p:sp>
      <p:sp>
        <p:nvSpPr>
          <p:cNvPr id="8" name="AutoShape 8"/>
          <p:cNvSpPr/>
          <p:nvPr/>
        </p:nvSpPr>
        <p:spPr>
          <a:xfrm>
            <a:off x="1028700" y="9079230"/>
            <a:ext cx="12980670" cy="19050"/>
          </a:xfrm>
          <a:prstGeom prst="line">
            <a:avLst/>
          </a:prstGeom>
          <a:ln w="38100" cap="flat">
            <a:solidFill>
              <a:srgbClr val="FFFFFF"/>
            </a:solidFill>
            <a:prstDash val="solid"/>
            <a:headEnd type="oval" w="lg" len="lg"/>
            <a:tailEnd type="none" w="sm" len="sm"/>
          </a:ln>
        </p:spPr>
        <p:txBody>
          <a:bodyPr/>
          <a:lstStyle/>
          <a:p>
            <a:endParaRPr lang="en-US"/>
          </a:p>
        </p:txBody>
      </p:sp>
      <p:grpSp>
        <p:nvGrpSpPr>
          <p:cNvPr id="9" name="Group 9"/>
          <p:cNvGrpSpPr/>
          <p:nvPr/>
        </p:nvGrpSpPr>
        <p:grpSpPr>
          <a:xfrm flipV="1">
            <a:off x="893681" y="2063774"/>
            <a:ext cx="10014689" cy="45719"/>
            <a:chOff x="0" y="0"/>
            <a:chExt cx="1080905" cy="35725"/>
          </a:xfrm>
        </p:grpSpPr>
        <p:sp>
          <p:nvSpPr>
            <p:cNvPr id="10" name="Freeform 10"/>
            <p:cNvSpPr/>
            <p:nvPr/>
          </p:nvSpPr>
          <p:spPr>
            <a:xfrm>
              <a:off x="0" y="0"/>
              <a:ext cx="1080905" cy="35725"/>
            </a:xfrm>
            <a:custGeom>
              <a:avLst/>
              <a:gdLst/>
              <a:ahLst/>
              <a:cxnLst/>
              <a:rect l="l" t="t" r="r" b="b"/>
              <a:pathLst>
                <a:path w="1080905" h="35725">
                  <a:moveTo>
                    <a:pt x="0" y="0"/>
                  </a:moveTo>
                  <a:lnTo>
                    <a:pt x="1080905" y="0"/>
                  </a:lnTo>
                  <a:lnTo>
                    <a:pt x="1080905" y="35725"/>
                  </a:lnTo>
                  <a:lnTo>
                    <a:pt x="0" y="35725"/>
                  </a:lnTo>
                  <a:close/>
                </a:path>
              </a:pathLst>
            </a:custGeom>
            <a:solidFill>
              <a:srgbClr val="38B6FF"/>
            </a:solidFill>
          </p:spPr>
          <p:txBody>
            <a:bodyPr/>
            <a:lstStyle/>
            <a:p>
              <a:endParaRPr lang="en-US"/>
            </a:p>
          </p:txBody>
        </p:sp>
        <p:sp>
          <p:nvSpPr>
            <p:cNvPr id="11" name="TextBox 11"/>
            <p:cNvSpPr txBox="1"/>
            <p:nvPr/>
          </p:nvSpPr>
          <p:spPr>
            <a:xfrm>
              <a:off x="0" y="-47625"/>
              <a:ext cx="1080905" cy="83350"/>
            </a:xfrm>
            <a:prstGeom prst="rect">
              <a:avLst/>
            </a:prstGeom>
          </p:spPr>
          <p:txBody>
            <a:bodyPr lIns="50800" tIns="50800" rIns="50800" bIns="50800" rtlCol="0" anchor="ctr"/>
            <a:lstStyle/>
            <a:p>
              <a:pPr algn="ctr">
                <a:lnSpc>
                  <a:spcPts val="3359"/>
                </a:lnSpc>
              </a:pPr>
              <a:endParaRPr/>
            </a:p>
          </p:txBody>
        </p:sp>
      </p:grpSp>
      <p:sp>
        <p:nvSpPr>
          <p:cNvPr id="17" name="TextBox 17"/>
          <p:cNvSpPr txBox="1"/>
          <p:nvPr/>
        </p:nvSpPr>
        <p:spPr>
          <a:xfrm>
            <a:off x="12735186" y="8852535"/>
            <a:ext cx="4524114" cy="417037"/>
          </a:xfrm>
          <a:prstGeom prst="rect">
            <a:avLst/>
          </a:prstGeom>
        </p:spPr>
        <p:txBody>
          <a:bodyPr lIns="0" tIns="0" rIns="0" bIns="0" rtlCol="0" anchor="t">
            <a:spAutoFit/>
          </a:bodyPr>
          <a:lstStyle/>
          <a:p>
            <a:pPr algn="r">
              <a:lnSpc>
                <a:spcPts val="3359"/>
              </a:lnSpc>
            </a:pPr>
            <a:r>
              <a:rPr lang="en-US" sz="2400" dirty="0">
                <a:solidFill>
                  <a:srgbClr val="FFFFFF"/>
                </a:solidFill>
                <a:latin typeface="Space Mono"/>
                <a:ea typeface="Space Mono"/>
                <a:cs typeface="Space Mono"/>
                <a:sym typeface="Space Mono"/>
              </a:rPr>
              <a:t>PORTOFOLIO</a:t>
            </a:r>
          </a:p>
        </p:txBody>
      </p:sp>
      <p:sp>
        <p:nvSpPr>
          <p:cNvPr id="18" name="TextBox 18"/>
          <p:cNvSpPr txBox="1"/>
          <p:nvPr/>
        </p:nvSpPr>
        <p:spPr>
          <a:xfrm>
            <a:off x="893681" y="1542236"/>
            <a:ext cx="11438259" cy="615553"/>
          </a:xfrm>
          <a:prstGeom prst="rect">
            <a:avLst/>
          </a:prstGeom>
        </p:spPr>
        <p:txBody>
          <a:bodyPr wrap="square" lIns="0" tIns="0" rIns="0" bIns="0" rtlCol="0" anchor="t">
            <a:spAutoFit/>
          </a:bodyPr>
          <a:lstStyle/>
          <a:p>
            <a:pPr fontAlgn="base"/>
            <a:r>
              <a:rPr lang="en-US" sz="4000" b="1" dirty="0">
                <a:solidFill>
                  <a:schemeClr val="bg1"/>
                </a:solidFill>
                <a:latin typeface="Adobe Devanagari" panose="02040503050201020203" pitchFamily="18" charset="0"/>
                <a:cs typeface="Adobe Devanagari" panose="02040503050201020203" pitchFamily="18" charset="0"/>
              </a:rPr>
              <a:t>PROFESSIONAL SERVICES, PAPERS PUBLISHED:</a:t>
            </a:r>
          </a:p>
        </p:txBody>
      </p:sp>
      <p:sp>
        <p:nvSpPr>
          <p:cNvPr id="15" name="TextBox 14">
            <a:extLst>
              <a:ext uri="{FF2B5EF4-FFF2-40B4-BE49-F238E27FC236}">
                <a16:creationId xmlns:a16="http://schemas.microsoft.com/office/drawing/2014/main" id="{06700DDA-F2E0-771E-7DD8-89498AFDCC80}"/>
              </a:ext>
            </a:extLst>
          </p:cNvPr>
          <p:cNvSpPr txBox="1"/>
          <p:nvPr/>
        </p:nvSpPr>
        <p:spPr>
          <a:xfrm>
            <a:off x="893681" y="2400300"/>
            <a:ext cx="11323062" cy="1200329"/>
          </a:xfrm>
          <a:prstGeom prst="rect">
            <a:avLst/>
          </a:prstGeom>
          <a:noFill/>
        </p:spPr>
        <p:txBody>
          <a:bodyPr wrap="square">
            <a:spAutoFit/>
          </a:bodyPr>
          <a:lstStyle/>
          <a:p>
            <a:pPr algn="l" fontAlgn="base"/>
            <a:endParaRPr lang="en-US" b="0" i="0" dirty="0">
              <a:solidFill>
                <a:schemeClr val="bg1"/>
              </a:solidFill>
              <a:effectLst/>
              <a:latin typeface="europa"/>
            </a:endParaRPr>
          </a:p>
          <a:p>
            <a:pPr algn="l" fontAlgn="base"/>
            <a:endParaRPr lang="en-US" dirty="0">
              <a:solidFill>
                <a:schemeClr val="bg1"/>
              </a:solidFill>
              <a:latin typeface="europa"/>
            </a:endParaRPr>
          </a:p>
          <a:p>
            <a:pPr algn="l" fontAlgn="base"/>
            <a:endParaRPr lang="en-US" b="0" i="0" dirty="0">
              <a:solidFill>
                <a:schemeClr val="bg1"/>
              </a:solidFill>
              <a:effectLst/>
              <a:latin typeface="europa"/>
            </a:endParaRPr>
          </a:p>
          <a:p>
            <a:pPr eaLnBrk="0" hangingPunct="0"/>
            <a:endParaRPr lang="en-US" b="1" i="1" u="sng" dirty="0">
              <a:solidFill>
                <a:schemeClr val="bg1"/>
              </a:solidFill>
              <a:effectLst/>
              <a:latin typeface="Adobe Devanagari" panose="02040503050201020203" pitchFamily="18" charset="0"/>
              <a:ea typeface="Times New Roman" panose="02020603050405020304" pitchFamily="18" charset="0"/>
              <a:cs typeface="Adobe Devanagari" panose="02040503050201020203" pitchFamily="18" charset="0"/>
            </a:endParaRPr>
          </a:p>
        </p:txBody>
      </p:sp>
      <p:sp>
        <p:nvSpPr>
          <p:cNvPr id="16" name="TextBox 15">
            <a:extLst>
              <a:ext uri="{FF2B5EF4-FFF2-40B4-BE49-F238E27FC236}">
                <a16:creationId xmlns:a16="http://schemas.microsoft.com/office/drawing/2014/main" id="{E7AF29C4-41A9-5487-9BDD-4CFB1B4665F9}"/>
              </a:ext>
            </a:extLst>
          </p:cNvPr>
          <p:cNvSpPr txBox="1"/>
          <p:nvPr/>
        </p:nvSpPr>
        <p:spPr>
          <a:xfrm>
            <a:off x="778843" y="3793740"/>
            <a:ext cx="13485894" cy="1859676"/>
          </a:xfrm>
          <a:prstGeom prst="rect">
            <a:avLst/>
          </a:prstGeom>
          <a:noFill/>
        </p:spPr>
        <p:txBody>
          <a:bodyPr wrap="square">
            <a:spAutoFit/>
          </a:bodyPr>
          <a:lstStyle/>
          <a:p>
            <a:pPr marL="0" marR="0" fontAlgn="base">
              <a:lnSpc>
                <a:spcPct val="107000"/>
              </a:lnSpc>
              <a:spcBef>
                <a:spcPts val="0"/>
              </a:spcBef>
              <a:spcAft>
                <a:spcPts val="0"/>
              </a:spcAft>
            </a:pPr>
            <a:r>
              <a:rPr lang="en-US"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 An analytical study of environmental issues in the sustainable renewable energy development in the UAE</a:t>
            </a:r>
            <a:endParaRPr lang="en-US"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Date:</a:t>
            </a:r>
            <a:r>
              <a:rPr lang="en-US" kern="0" dirty="0">
                <a:solidFill>
                  <a:schemeClr val="bg1"/>
                </a:solidFill>
                <a:effectLst/>
                <a:latin typeface="inherit"/>
                <a:ea typeface="Times New Roman" panose="02020603050405020304" pitchFamily="18" charset="0"/>
                <a:cs typeface="Arial" panose="020B0604020202020204" pitchFamily="34" charset="0"/>
              </a:rPr>
              <a:t> 17 Apr 2017</a:t>
            </a:r>
            <a:endParaRPr lang="en-US"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Description:</a:t>
            </a:r>
            <a:r>
              <a:rPr lang="en-US" kern="0" dirty="0">
                <a:solidFill>
                  <a:schemeClr val="bg1"/>
                </a:solidFill>
                <a:effectLst/>
                <a:latin typeface="inherit"/>
                <a:ea typeface="Times New Roman" panose="02020603050405020304" pitchFamily="18" charset="0"/>
                <a:cs typeface="Arial" panose="020B0604020202020204" pitchFamily="34" charset="0"/>
              </a:rPr>
              <a:t> 4D INTERNATIONAL RESEARCH JOURNAL(IMPACT FACTOR:-3.256)</a:t>
            </a:r>
            <a:endParaRPr lang="en-US"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kern="0" dirty="0">
                <a:solidFill>
                  <a:schemeClr val="bg1"/>
                </a:solidFill>
                <a:effectLst/>
                <a:highlight>
                  <a:srgbClr val="0000FF"/>
                </a:highlight>
                <a:latin typeface="Arial" panose="020B0604020202020204" pitchFamily="34" charset="0"/>
                <a:ea typeface="Times New Roman" panose="02020603050405020304" pitchFamily="18" charset="0"/>
                <a:cs typeface="Arial" panose="020B0604020202020204" pitchFamily="34" charset="0"/>
              </a:rPr>
              <a:t>     </a:t>
            </a:r>
            <a:r>
              <a:rPr lang="en-US" kern="0" dirty="0" err="1">
                <a:solidFill>
                  <a:schemeClr val="bg1"/>
                </a:solidFill>
                <a:effectLst/>
                <a:highlight>
                  <a:srgbClr val="0000FF"/>
                </a:highlight>
                <a:latin typeface="Arial" panose="020B0604020202020204" pitchFamily="34" charset="0"/>
                <a:ea typeface="Times New Roman" panose="02020603050405020304" pitchFamily="18" charset="0"/>
                <a:cs typeface="Arial" panose="020B0604020202020204" pitchFamily="34" charset="0"/>
              </a:rPr>
              <a:t>Link:</a:t>
            </a:r>
            <a:r>
              <a:rPr lang="en-US" kern="0" dirty="0" err="1">
                <a:solidFill>
                  <a:schemeClr val="bg1"/>
                </a:solidFill>
                <a:effectLst/>
                <a:highlight>
                  <a:srgbClr val="0000FF"/>
                </a:highlight>
                <a:latin typeface="inherit"/>
                <a:ea typeface="Times New Roman" panose="02020603050405020304" pitchFamily="18" charset="0"/>
                <a:cs typeface="Arial" panose="020B0604020202020204" pitchFamily="34" charset="0"/>
              </a:rPr>
              <a:t>http</a:t>
            </a:r>
            <a:r>
              <a:rPr lang="en-US" kern="0" dirty="0">
                <a:solidFill>
                  <a:schemeClr val="bg1"/>
                </a:solidFill>
                <a:effectLst/>
                <a:highlight>
                  <a:srgbClr val="0000FF"/>
                </a:highlight>
                <a:latin typeface="inherit"/>
                <a:ea typeface="Times New Roman" panose="02020603050405020304" pitchFamily="18" charset="0"/>
                <a:cs typeface="Arial" panose="020B0604020202020204" pitchFamily="34" charset="0"/>
              </a:rPr>
              <a:t>://4dinternationaljournal.com/wp-content/uploads/2018/08/Thesis-December-2017-Fin.Copy_.pdf</a:t>
            </a:r>
            <a:endParaRPr lang="en-US" kern="100" dirty="0">
              <a:solidFill>
                <a:schemeClr val="bg1"/>
              </a:solidFill>
              <a:effectLst/>
              <a:highlight>
                <a:srgbClr val="0000FF"/>
              </a:highligh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Notes:</a:t>
            </a:r>
            <a:endParaRPr lang="en-US"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kern="0" dirty="0">
                <a:solidFill>
                  <a:schemeClr val="bg1"/>
                </a:solidFill>
                <a:effectLst/>
                <a:latin typeface="inherit"/>
                <a:ea typeface="Times New Roman" panose="02020603050405020304" pitchFamily="18" charset="0"/>
                <a:cs typeface="Arial" panose="020B0604020202020204" pitchFamily="34" charset="0"/>
              </a:rPr>
              <a:t>     An analytical study of environmental issues in the sustainable renewable energy development in the UAE</a:t>
            </a:r>
            <a:endParaRPr lang="en-US"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909F5948-B9E8-7517-55A4-E784765696C6}"/>
              </a:ext>
            </a:extLst>
          </p:cNvPr>
          <p:cNvSpPr txBox="1"/>
          <p:nvPr/>
        </p:nvSpPr>
        <p:spPr>
          <a:xfrm>
            <a:off x="830740" y="2410533"/>
            <a:ext cx="13966519" cy="1398332"/>
          </a:xfrm>
          <a:prstGeom prst="rect">
            <a:avLst/>
          </a:prstGeom>
          <a:noFill/>
        </p:spPr>
        <p:txBody>
          <a:bodyPr wrap="square">
            <a:spAutoFit/>
          </a:bodyPr>
          <a:lstStyle/>
          <a:p>
            <a:pPr marL="0" marR="0" fontAlgn="base">
              <a:lnSpc>
                <a:spcPct val="107000"/>
              </a:lnSpc>
              <a:spcBef>
                <a:spcPts val="0"/>
              </a:spcBef>
              <a:spcAft>
                <a:spcPts val="0"/>
              </a:spcAft>
            </a:pPr>
            <a:r>
              <a:rPr lang="en-US" sz="20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BIOGAS / PV HYBRID STANDALONE SYSTEM FOR LABOUR CAMP ELECTRIFICATION</a:t>
            </a:r>
            <a:endParaRPr lang="en-US"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Description:</a:t>
            </a:r>
            <a:r>
              <a:rPr lang="en-US" sz="2000" kern="0" dirty="0">
                <a:solidFill>
                  <a:schemeClr val="bg1"/>
                </a:solidFill>
                <a:effectLst/>
                <a:latin typeface="inherit"/>
                <a:ea typeface="Times New Roman" panose="02020603050405020304" pitchFamily="18" charset="0"/>
                <a:cs typeface="Arial" panose="020B0604020202020204" pitchFamily="34" charset="0"/>
              </a:rPr>
              <a:t> Hybrid, Solar PV, Biogas, </a:t>
            </a:r>
            <a:r>
              <a:rPr lang="en-US" sz="2000" kern="0" dirty="0" err="1">
                <a:solidFill>
                  <a:schemeClr val="bg1"/>
                </a:solidFill>
                <a:effectLst/>
                <a:latin typeface="inherit"/>
                <a:ea typeface="Times New Roman" panose="02020603050405020304" pitchFamily="18" charset="0"/>
                <a:cs typeface="Arial" panose="020B0604020202020204" pitchFamily="34" charset="0"/>
              </a:rPr>
              <a:t>Labour</a:t>
            </a:r>
            <a:r>
              <a:rPr lang="en-US" sz="2000" kern="0" dirty="0">
                <a:solidFill>
                  <a:schemeClr val="bg1"/>
                </a:solidFill>
                <a:effectLst/>
                <a:latin typeface="inherit"/>
                <a:ea typeface="Times New Roman" panose="02020603050405020304" pitchFamily="18" charset="0"/>
                <a:cs typeface="Arial" panose="020B0604020202020204" pitchFamily="34" charset="0"/>
              </a:rPr>
              <a:t> camp, UAE, power supply, rural</a:t>
            </a:r>
            <a:endParaRPr lang="en-US"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sz="2000" kern="0" dirty="0">
                <a:solidFill>
                  <a:schemeClr val="bg1"/>
                </a:solidFill>
                <a:effectLst/>
                <a:highlight>
                  <a:srgbClr val="0000FF"/>
                </a:highlight>
                <a:latin typeface="Arial" panose="020B0604020202020204" pitchFamily="34" charset="0"/>
                <a:ea typeface="Times New Roman" panose="02020603050405020304" pitchFamily="18" charset="0"/>
                <a:cs typeface="Arial" panose="020B0604020202020204" pitchFamily="34" charset="0"/>
              </a:rPr>
              <a:t>    </a:t>
            </a:r>
            <a:r>
              <a:rPr lang="en-US" sz="2000" kern="0" dirty="0" err="1">
                <a:solidFill>
                  <a:schemeClr val="bg1"/>
                </a:solidFill>
                <a:effectLst/>
                <a:highlight>
                  <a:srgbClr val="0000FF"/>
                </a:highlight>
                <a:latin typeface="Arial" panose="020B0604020202020204" pitchFamily="34" charset="0"/>
                <a:ea typeface="Times New Roman" panose="02020603050405020304" pitchFamily="18" charset="0"/>
                <a:cs typeface="Arial" panose="020B0604020202020204" pitchFamily="34" charset="0"/>
              </a:rPr>
              <a:t>Link:</a:t>
            </a:r>
            <a:r>
              <a:rPr lang="en-US" sz="2000" kern="0" dirty="0" err="1">
                <a:solidFill>
                  <a:schemeClr val="bg1"/>
                </a:solidFill>
                <a:effectLst/>
                <a:highlight>
                  <a:srgbClr val="0000FF"/>
                </a:highlight>
                <a:latin typeface="inherit"/>
                <a:ea typeface="Times New Roman" panose="02020603050405020304" pitchFamily="18" charset="0"/>
                <a:cs typeface="Arial" panose="020B0604020202020204" pitchFamily="34" charset="0"/>
              </a:rPr>
              <a:t>https</a:t>
            </a:r>
            <a:r>
              <a:rPr lang="en-US" sz="2000" kern="0" dirty="0">
                <a:solidFill>
                  <a:schemeClr val="bg1"/>
                </a:solidFill>
                <a:effectLst/>
                <a:highlight>
                  <a:srgbClr val="0000FF"/>
                </a:highlight>
                <a:latin typeface="inherit"/>
                <a:ea typeface="Times New Roman" panose="02020603050405020304" pitchFamily="18" charset="0"/>
                <a:cs typeface="Arial" panose="020B0604020202020204" pitchFamily="34" charset="0"/>
              </a:rPr>
              <a:t>://1drv.ms/b/s!AnRbVy4z7r1fjrZodp6zvj7d2xryFg?e=</a:t>
            </a:r>
            <a:r>
              <a:rPr lang="en-US" sz="2000" kern="0" dirty="0" err="1">
                <a:solidFill>
                  <a:schemeClr val="bg1"/>
                </a:solidFill>
                <a:effectLst/>
                <a:highlight>
                  <a:srgbClr val="0000FF"/>
                </a:highlight>
                <a:latin typeface="inherit"/>
                <a:ea typeface="Times New Roman" panose="02020603050405020304" pitchFamily="18" charset="0"/>
                <a:cs typeface="Arial" panose="020B0604020202020204" pitchFamily="34" charset="0"/>
              </a:rPr>
              <a:t>QWbWgm</a:t>
            </a:r>
            <a:endParaRPr lang="en-US" sz="2000" kern="100" dirty="0">
              <a:solidFill>
                <a:schemeClr val="bg1"/>
              </a:solidFill>
              <a:effectLst/>
              <a:highlight>
                <a:srgbClr val="0000FF"/>
              </a:highlight>
              <a:latin typeface="Aptos" panose="020B0004020202020204" pitchFamily="34" charset="0"/>
              <a:ea typeface="Aptos" panose="020B0004020202020204" pitchFamily="34" charset="0"/>
              <a:cs typeface="Arial" panose="020B0604020202020204" pitchFamily="34" charset="0"/>
            </a:endParaRPr>
          </a:p>
          <a:p>
            <a:pPr marL="0" marR="0">
              <a:lnSpc>
                <a:spcPct val="107000"/>
              </a:lnSpc>
              <a:spcBef>
                <a:spcPts val="0"/>
              </a:spcBef>
              <a:spcAft>
                <a:spcPts val="800"/>
              </a:spcAft>
            </a:pPr>
            <a:r>
              <a:rPr lang="en-US"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A8A506C1-B74C-72B3-9F74-8F86AFDA5D09}"/>
              </a:ext>
            </a:extLst>
          </p:cNvPr>
          <p:cNvSpPr txBox="1"/>
          <p:nvPr/>
        </p:nvSpPr>
        <p:spPr>
          <a:xfrm>
            <a:off x="789167" y="5913663"/>
            <a:ext cx="11161916" cy="1265155"/>
          </a:xfrm>
          <a:prstGeom prst="rect">
            <a:avLst/>
          </a:prstGeom>
          <a:noFill/>
        </p:spPr>
        <p:txBody>
          <a:bodyPr wrap="square">
            <a:spAutoFit/>
          </a:bodyPr>
          <a:lstStyle/>
          <a:p>
            <a:pPr marL="0" marR="0" fontAlgn="base">
              <a:lnSpc>
                <a:spcPct val="107000"/>
              </a:lnSpc>
              <a:spcBef>
                <a:spcPts val="0"/>
              </a:spcBef>
              <a:spcAft>
                <a:spcPts val="0"/>
              </a:spcAft>
            </a:pPr>
            <a:r>
              <a:rPr lang="en-US" sz="18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 Built-today-using-tomorrow-technology-Smart-MEP</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sz="1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Date:</a:t>
            </a:r>
            <a:r>
              <a:rPr lang="en-US" sz="1800" kern="0" dirty="0">
                <a:solidFill>
                  <a:schemeClr val="bg1"/>
                </a:solidFill>
                <a:effectLst/>
                <a:latin typeface="inherit"/>
                <a:ea typeface="Times New Roman" panose="02020603050405020304" pitchFamily="18" charset="0"/>
                <a:cs typeface="Arial" panose="020B0604020202020204" pitchFamily="34" charset="0"/>
              </a:rPr>
              <a:t> 17 Apr 2019</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sz="1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Description:</a:t>
            </a:r>
            <a:r>
              <a:rPr lang="en-US" sz="1800" kern="0" dirty="0">
                <a:solidFill>
                  <a:schemeClr val="bg1"/>
                </a:solidFill>
                <a:effectLst/>
                <a:latin typeface="inherit"/>
                <a:ea typeface="Times New Roman" panose="02020603050405020304" pitchFamily="18" charset="0"/>
                <a:cs typeface="Arial" panose="020B0604020202020204" pitchFamily="34" charset="0"/>
              </a:rPr>
              <a:t> Autodesk University</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0" marR="0" fontAlgn="base">
              <a:lnSpc>
                <a:spcPct val="107000"/>
              </a:lnSpc>
              <a:spcBef>
                <a:spcPts val="0"/>
              </a:spcBef>
              <a:spcAft>
                <a:spcPts val="0"/>
              </a:spcAft>
            </a:pPr>
            <a:r>
              <a:rPr lang="en-US" sz="1800" i="1" u="sng" kern="0" dirty="0">
                <a:solidFill>
                  <a:schemeClr val="bg1"/>
                </a:solidFill>
                <a:effectLst/>
                <a:highlight>
                  <a:srgbClr val="0000FF"/>
                </a:highlight>
                <a:latin typeface="Arial" panose="020B0604020202020204" pitchFamily="34" charset="0"/>
                <a:ea typeface="Times New Roman" panose="02020603050405020304" pitchFamily="18" charset="0"/>
                <a:cs typeface="Arial" panose="020B0604020202020204" pitchFamily="34" charset="0"/>
              </a:rPr>
              <a:t>    </a:t>
            </a:r>
            <a:r>
              <a:rPr lang="en-US" sz="1800" i="1" u="sng" kern="0" dirty="0" err="1">
                <a:solidFill>
                  <a:schemeClr val="bg1"/>
                </a:solidFill>
                <a:effectLst/>
                <a:highlight>
                  <a:srgbClr val="0000FF"/>
                </a:highlight>
                <a:latin typeface="Arial" panose="020B0604020202020204" pitchFamily="34" charset="0"/>
                <a:ea typeface="Times New Roman" panose="02020603050405020304" pitchFamily="18" charset="0"/>
                <a:cs typeface="Arial" panose="020B0604020202020204" pitchFamily="34" charset="0"/>
              </a:rPr>
              <a:t>Link:</a:t>
            </a:r>
            <a:r>
              <a:rPr lang="en-US" sz="1800" i="1" u="sng" kern="0" dirty="0" err="1">
                <a:solidFill>
                  <a:schemeClr val="bg1"/>
                </a:solidFill>
                <a:effectLst/>
                <a:highlight>
                  <a:srgbClr val="0000FF"/>
                </a:highlight>
                <a:latin typeface="inherit"/>
                <a:ea typeface="Times New Roman" panose="02020603050405020304" pitchFamily="18" charset="0"/>
                <a:cs typeface="Arial" panose="020B0604020202020204" pitchFamily="34" charset="0"/>
              </a:rPr>
              <a:t>https</a:t>
            </a:r>
            <a:r>
              <a:rPr lang="en-US" sz="1800" i="1" u="sng" kern="0" dirty="0">
                <a:solidFill>
                  <a:schemeClr val="bg1"/>
                </a:solidFill>
                <a:effectLst/>
                <a:highlight>
                  <a:srgbClr val="0000FF"/>
                </a:highlight>
                <a:latin typeface="inherit"/>
                <a:ea typeface="Times New Roman" panose="02020603050405020304" pitchFamily="18" charset="0"/>
                <a:cs typeface="Arial" panose="020B0604020202020204" pitchFamily="34" charset="0"/>
              </a:rPr>
              <a:t>://www.autodesk.com/autodesk-university/class/Built-today-using-tomorrow-technology-Smart-MEP-C</a:t>
            </a:r>
            <a:endParaRPr lang="en-US" sz="1800" i="1" u="sng" kern="100" dirty="0">
              <a:solidFill>
                <a:schemeClr val="bg1"/>
              </a:solidFill>
              <a:effectLst/>
              <a:highlight>
                <a:srgbClr val="0000FF"/>
              </a:highlight>
              <a:latin typeface="Aptos" panose="020B0004020202020204" pitchFamily="34" charset="0"/>
              <a:ea typeface="Aptos" panose="020B0004020202020204" pitchFamily="34" charset="0"/>
              <a:cs typeface="Arial" panose="020B0604020202020204" pitchFamily="34" charset="0"/>
            </a:endParaRPr>
          </a:p>
        </p:txBody>
      </p:sp>
      <p:grpSp>
        <p:nvGrpSpPr>
          <p:cNvPr id="26" name="Group 5">
            <a:extLst>
              <a:ext uri="{FF2B5EF4-FFF2-40B4-BE49-F238E27FC236}">
                <a16:creationId xmlns:a16="http://schemas.microsoft.com/office/drawing/2014/main" id="{223E0E97-D213-0860-1934-DE8B0D05C38F}"/>
              </a:ext>
            </a:extLst>
          </p:cNvPr>
          <p:cNvGrpSpPr/>
          <p:nvPr/>
        </p:nvGrpSpPr>
        <p:grpSpPr>
          <a:xfrm>
            <a:off x="1028672" y="669126"/>
            <a:ext cx="2668698" cy="465713"/>
            <a:chOff x="0" y="0"/>
            <a:chExt cx="702867" cy="122657"/>
          </a:xfrm>
        </p:grpSpPr>
        <p:sp>
          <p:nvSpPr>
            <p:cNvPr id="29" name="Freeform 6">
              <a:extLst>
                <a:ext uri="{FF2B5EF4-FFF2-40B4-BE49-F238E27FC236}">
                  <a16:creationId xmlns:a16="http://schemas.microsoft.com/office/drawing/2014/main" id="{3129C7F7-A514-1ED1-BB6F-32EA3906365B}"/>
                </a:ext>
              </a:extLst>
            </p:cNvPr>
            <p:cNvSpPr/>
            <p:nvPr/>
          </p:nvSpPr>
          <p:spPr>
            <a:xfrm>
              <a:off x="0" y="0"/>
              <a:ext cx="702867" cy="122657"/>
            </a:xfrm>
            <a:custGeom>
              <a:avLst/>
              <a:gdLst/>
              <a:ahLst/>
              <a:cxnLst/>
              <a:rect l="l" t="t" r="r" b="b"/>
              <a:pathLst>
                <a:path w="702867" h="122657">
                  <a:moveTo>
                    <a:pt x="0" y="0"/>
                  </a:moveTo>
                  <a:lnTo>
                    <a:pt x="702867" y="0"/>
                  </a:lnTo>
                  <a:lnTo>
                    <a:pt x="702867" y="122657"/>
                  </a:lnTo>
                  <a:lnTo>
                    <a:pt x="0" y="122657"/>
                  </a:lnTo>
                  <a:close/>
                </a:path>
              </a:pathLst>
            </a:custGeom>
            <a:solidFill>
              <a:srgbClr val="38B6FF"/>
            </a:solidFill>
          </p:spPr>
          <p:txBody>
            <a:bodyPr/>
            <a:lstStyle/>
            <a:p>
              <a:endParaRPr lang="en-US"/>
            </a:p>
          </p:txBody>
        </p:sp>
        <p:sp>
          <p:nvSpPr>
            <p:cNvPr id="31" name="TextBox 7">
              <a:extLst>
                <a:ext uri="{FF2B5EF4-FFF2-40B4-BE49-F238E27FC236}">
                  <a16:creationId xmlns:a16="http://schemas.microsoft.com/office/drawing/2014/main" id="{E2E74F9A-79B7-1096-3EBF-B34BD5643380}"/>
                </a:ext>
              </a:extLst>
            </p:cNvPr>
            <p:cNvSpPr txBox="1"/>
            <p:nvPr/>
          </p:nvSpPr>
          <p:spPr>
            <a:xfrm>
              <a:off x="0" y="-47625"/>
              <a:ext cx="702867" cy="170282"/>
            </a:xfrm>
            <a:prstGeom prst="rect">
              <a:avLst/>
            </a:prstGeom>
          </p:spPr>
          <p:txBody>
            <a:bodyPr lIns="50800" tIns="50800" rIns="50800" bIns="50800" rtlCol="0" anchor="ctr"/>
            <a:lstStyle/>
            <a:p>
              <a:pPr algn="ctr">
                <a:lnSpc>
                  <a:spcPts val="3359"/>
                </a:lnSpc>
              </a:pPr>
              <a:endParaRPr/>
            </a:p>
          </p:txBody>
        </p:sp>
      </p:grpSp>
      <p:sp>
        <p:nvSpPr>
          <p:cNvPr id="33" name="TextBox 15">
            <a:extLst>
              <a:ext uri="{FF2B5EF4-FFF2-40B4-BE49-F238E27FC236}">
                <a16:creationId xmlns:a16="http://schemas.microsoft.com/office/drawing/2014/main" id="{20B92473-1B61-309F-D289-462ACD2AB3A2}"/>
              </a:ext>
            </a:extLst>
          </p:cNvPr>
          <p:cNvSpPr txBox="1"/>
          <p:nvPr/>
        </p:nvSpPr>
        <p:spPr>
          <a:xfrm>
            <a:off x="3697370" y="755016"/>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ABOUT ME</a:t>
            </a:r>
          </a:p>
        </p:txBody>
      </p:sp>
      <p:sp>
        <p:nvSpPr>
          <p:cNvPr id="34" name="TextBox 16">
            <a:extLst>
              <a:ext uri="{FF2B5EF4-FFF2-40B4-BE49-F238E27FC236}">
                <a16:creationId xmlns:a16="http://schemas.microsoft.com/office/drawing/2014/main" id="{5F036896-A34D-5B49-18F7-FC300A36B5DA}"/>
              </a:ext>
            </a:extLst>
          </p:cNvPr>
          <p:cNvSpPr txBox="1"/>
          <p:nvPr/>
        </p:nvSpPr>
        <p:spPr>
          <a:xfrm>
            <a:off x="5240878" y="737442"/>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EDUCATION</a:t>
            </a:r>
          </a:p>
        </p:txBody>
      </p:sp>
      <p:sp>
        <p:nvSpPr>
          <p:cNvPr id="35" name="TextBox 19">
            <a:extLst>
              <a:ext uri="{FF2B5EF4-FFF2-40B4-BE49-F238E27FC236}">
                <a16:creationId xmlns:a16="http://schemas.microsoft.com/office/drawing/2014/main" id="{4C384BBB-A5DD-BF4A-CC51-9598AF01DCAA}"/>
              </a:ext>
            </a:extLst>
          </p:cNvPr>
          <p:cNvSpPr txBox="1"/>
          <p:nvPr/>
        </p:nvSpPr>
        <p:spPr>
          <a:xfrm>
            <a:off x="7299192" y="737442"/>
            <a:ext cx="3108383" cy="271613"/>
          </a:xfrm>
          <a:prstGeom prst="rect">
            <a:avLst/>
          </a:prstGeom>
        </p:spPr>
        <p:txBody>
          <a:bodyPr wrap="square" lIns="0" tIns="0" rIns="0" bIns="0" rtlCol="0" anchor="t">
            <a:spAutoFit/>
          </a:bodyPr>
          <a:lstStyle/>
          <a:p>
            <a:pPr marL="0" lvl="0" indent="0" algn="ctr">
              <a:lnSpc>
                <a:spcPts val="2240"/>
              </a:lnSpc>
              <a:spcBef>
                <a:spcPct val="0"/>
              </a:spcBef>
            </a:pPr>
            <a:r>
              <a:rPr lang="en-US" sz="1600" dirty="0">
                <a:solidFill>
                  <a:schemeClr val="bg1"/>
                </a:solidFill>
                <a:latin typeface="Space Mono Bold"/>
                <a:ea typeface="Space Mono Bold"/>
                <a:cs typeface="Space Mono Bold"/>
                <a:sym typeface="Space Mono Bold"/>
              </a:rPr>
              <a:t>PROFESSIONAL MEMBERSHIP</a:t>
            </a:r>
            <a:endParaRPr lang="en-US" sz="1600" u="none" strike="noStrike" dirty="0">
              <a:solidFill>
                <a:schemeClr val="bg1"/>
              </a:solidFill>
              <a:latin typeface="Space Mono Bold"/>
              <a:ea typeface="Space Mono Bold"/>
              <a:cs typeface="Space Mono Bold"/>
              <a:sym typeface="Space Mono Bold"/>
            </a:endParaRPr>
          </a:p>
        </p:txBody>
      </p:sp>
      <p:sp>
        <p:nvSpPr>
          <p:cNvPr id="36" name="TextBox 26">
            <a:extLst>
              <a:ext uri="{FF2B5EF4-FFF2-40B4-BE49-F238E27FC236}">
                <a16:creationId xmlns:a16="http://schemas.microsoft.com/office/drawing/2014/main" id="{EF51C3A6-1C53-2F09-4B2C-1FF60931C9F4}"/>
              </a:ext>
            </a:extLst>
          </p:cNvPr>
          <p:cNvSpPr txBox="1"/>
          <p:nvPr/>
        </p:nvSpPr>
        <p:spPr>
          <a:xfrm>
            <a:off x="1131896" y="755016"/>
            <a:ext cx="2462277" cy="273684"/>
          </a:xfrm>
          <a:prstGeom prst="rect">
            <a:avLst/>
          </a:prstGeom>
        </p:spPr>
        <p:txBody>
          <a:bodyPr lIns="0" tIns="0" rIns="0" bIns="0" rtlCol="0" anchor="t">
            <a:spAutoFit/>
          </a:bodyPr>
          <a:lstStyle/>
          <a:p>
            <a:pPr marL="0" lvl="0" indent="0" algn="ctr">
              <a:lnSpc>
                <a:spcPts val="2240"/>
              </a:lnSpc>
              <a:spcBef>
                <a:spcPct val="0"/>
              </a:spcBef>
            </a:pPr>
            <a:r>
              <a:rPr lang="en-US" sz="1600" u="none" strike="noStrike" dirty="0">
                <a:solidFill>
                  <a:srgbClr val="161616"/>
                </a:solidFill>
                <a:latin typeface="Space Mono Bold"/>
                <a:ea typeface="Space Mono Bold"/>
                <a:cs typeface="Space Mono Bold"/>
                <a:sym typeface="Space Mono Bold"/>
              </a:rPr>
              <a:t>DR.ZAKRIA OSMAN</a:t>
            </a:r>
          </a:p>
        </p:txBody>
      </p:sp>
      <p:sp>
        <p:nvSpPr>
          <p:cNvPr id="37" name="TextBox 36">
            <a:extLst>
              <a:ext uri="{FF2B5EF4-FFF2-40B4-BE49-F238E27FC236}">
                <a16:creationId xmlns:a16="http://schemas.microsoft.com/office/drawing/2014/main" id="{25E742A2-F7DC-EE99-BF12-325E08EB861D}"/>
              </a:ext>
            </a:extLst>
          </p:cNvPr>
          <p:cNvSpPr txBox="1"/>
          <p:nvPr/>
        </p:nvSpPr>
        <p:spPr>
          <a:xfrm>
            <a:off x="10671929" y="707192"/>
            <a:ext cx="9953624" cy="338554"/>
          </a:xfrm>
          <a:prstGeom prst="rect">
            <a:avLst/>
          </a:prstGeom>
          <a:noFill/>
        </p:spPr>
        <p:txBody>
          <a:bodyPr wrap="square">
            <a:spAutoFit/>
          </a:bodyPr>
          <a:lstStyle/>
          <a:p>
            <a:r>
              <a:rPr lang="en-US" sz="1600" dirty="0">
                <a:solidFill>
                  <a:srgbClr val="38B6FF"/>
                </a:solidFill>
                <a:latin typeface="Space Mono Bold"/>
              </a:rPr>
              <a:t>PAPERS PUBLISHED</a:t>
            </a:r>
          </a:p>
        </p:txBody>
      </p:sp>
      <p:sp>
        <p:nvSpPr>
          <p:cNvPr id="38" name="TextBox 20">
            <a:extLst>
              <a:ext uri="{FF2B5EF4-FFF2-40B4-BE49-F238E27FC236}">
                <a16:creationId xmlns:a16="http://schemas.microsoft.com/office/drawing/2014/main" id="{C6C4DCEB-DF71-C682-B77A-10BE3E852005}"/>
              </a:ext>
            </a:extLst>
          </p:cNvPr>
          <p:cNvSpPr txBox="1"/>
          <p:nvPr/>
        </p:nvSpPr>
        <p:spPr>
          <a:xfrm>
            <a:off x="12916841" y="734548"/>
            <a:ext cx="2668699" cy="273152"/>
          </a:xfrm>
          <a:prstGeom prst="rect">
            <a:avLst/>
          </a:prstGeom>
        </p:spPr>
        <p:txBody>
          <a:bodyPr wrap="square" lIns="0" tIns="0" rIns="0" bIns="0" rtlCol="0" anchor="t">
            <a:spAutoFit/>
          </a:bodyPr>
          <a:lstStyle>
            <a:defPPr>
              <a:defRPr lang="en-US"/>
            </a:defPPr>
            <a:lvl1pPr lvl="0" indent="0" algn="ctr">
              <a:lnSpc>
                <a:spcPts val="2240"/>
              </a:lnSpc>
              <a:spcBef>
                <a:spcPct val="0"/>
              </a:spcBef>
              <a:defRPr sz="1600">
                <a:solidFill>
                  <a:srgbClr val="38B6FF"/>
                </a:solidFill>
                <a:latin typeface="Space Mono Bold"/>
                <a:ea typeface="Space Mono Bold"/>
                <a:cs typeface="Space Mono Bold"/>
              </a:defRPr>
            </a:lvl1pPr>
          </a:lstStyle>
          <a:p>
            <a:r>
              <a:rPr lang="en-US" dirty="0">
                <a:solidFill>
                  <a:schemeClr val="bg1"/>
                </a:solidFill>
              </a:rPr>
              <a:t>VOLUNTEERING</a:t>
            </a:r>
            <a:endParaRPr lang="en-US" dirty="0">
              <a:solidFill>
                <a:schemeClr val="bg1"/>
              </a:solidFill>
              <a:sym typeface="League Spartan"/>
            </a:endParaRPr>
          </a:p>
        </p:txBody>
      </p:sp>
      <p:pic>
        <p:nvPicPr>
          <p:cNvPr id="40" name="Picture 39" descr="A group of men holding awards&#10;&#10;Description automatically generated">
            <a:extLst>
              <a:ext uri="{FF2B5EF4-FFF2-40B4-BE49-F238E27FC236}">
                <a16:creationId xmlns:a16="http://schemas.microsoft.com/office/drawing/2014/main" id="{482B3F2A-6F5D-D788-FD9A-C29B4C69D47A}"/>
              </a:ext>
            </a:extLst>
          </p:cNvPr>
          <p:cNvPicPr>
            <a:picLocks noChangeAspect="1"/>
          </p:cNvPicPr>
          <p:nvPr/>
        </p:nvPicPr>
        <p:blipFill rotWithShape="1">
          <a:blip r:embed="rId5">
            <a:extLst>
              <a:ext uri="{28A0092B-C50C-407E-A947-70E740481C1C}">
                <a14:useLocalDpi xmlns:a14="http://schemas.microsoft.com/office/drawing/2010/main" val="0"/>
              </a:ext>
            </a:extLst>
          </a:blip>
          <a:srcRect l="11587" t="12592" r="68093" b="22274"/>
          <a:stretch/>
        </p:blipFill>
        <p:spPr>
          <a:xfrm>
            <a:off x="13378697" y="1523186"/>
            <a:ext cx="3195650" cy="6700268"/>
          </a:xfrm>
          <a:prstGeom prst="rect">
            <a:avLst/>
          </a:prstGeom>
        </p:spPr>
      </p:pic>
    </p:spTree>
    <p:extLst>
      <p:ext uri="{BB962C8B-B14F-4D97-AF65-F5344CB8AC3E}">
        <p14:creationId xmlns:p14="http://schemas.microsoft.com/office/powerpoint/2010/main" val="2466359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04" r="-2204"/>
            </a:stretch>
          </a:blipFill>
        </p:spPr>
        <p:txBody>
          <a:bodyPr/>
          <a:lstStyle/>
          <a:p>
            <a:endParaRPr lang="en-US"/>
          </a:p>
        </p:txBody>
      </p:sp>
      <p:sp>
        <p:nvSpPr>
          <p:cNvPr id="3" name="Freeform 3"/>
          <p:cNvSpPr/>
          <p:nvPr/>
        </p:nvSpPr>
        <p:spPr>
          <a:xfrm>
            <a:off x="1668247" y="-3818124"/>
            <a:ext cx="10029263" cy="8562483"/>
          </a:xfrm>
          <a:custGeom>
            <a:avLst/>
            <a:gdLst/>
            <a:ahLst/>
            <a:cxnLst/>
            <a:rect l="l" t="t" r="r" b="b"/>
            <a:pathLst>
              <a:path w="10029263" h="8562483">
                <a:moveTo>
                  <a:pt x="0" y="0"/>
                </a:moveTo>
                <a:lnTo>
                  <a:pt x="10029263" y="0"/>
                </a:lnTo>
                <a:lnTo>
                  <a:pt x="10029263" y="8562483"/>
                </a:lnTo>
                <a:lnTo>
                  <a:pt x="0" y="8562483"/>
                </a:lnTo>
                <a:lnTo>
                  <a:pt x="0" y="0"/>
                </a:lnTo>
                <a:close/>
              </a:path>
            </a:pathLst>
          </a:custGeom>
          <a:blipFill>
            <a:blip r:embed="rId3"/>
            <a:stretch>
              <a:fillRect/>
            </a:stretch>
          </a:blipFill>
        </p:spPr>
        <p:txBody>
          <a:bodyPr/>
          <a:lstStyle/>
          <a:p>
            <a:endParaRPr lang="en-US" dirty="0"/>
          </a:p>
        </p:txBody>
      </p:sp>
      <p:sp>
        <p:nvSpPr>
          <p:cNvPr id="5" name="Freeform 5"/>
          <p:cNvSpPr/>
          <p:nvPr/>
        </p:nvSpPr>
        <p:spPr>
          <a:xfrm>
            <a:off x="12605856" y="-1779672"/>
            <a:ext cx="6862676" cy="6543168"/>
          </a:xfrm>
          <a:custGeom>
            <a:avLst/>
            <a:gdLst/>
            <a:ahLst/>
            <a:cxnLst/>
            <a:rect l="l" t="t" r="r" b="b"/>
            <a:pathLst>
              <a:path w="6862676" h="6543168">
                <a:moveTo>
                  <a:pt x="0" y="0"/>
                </a:moveTo>
                <a:lnTo>
                  <a:pt x="6862676" y="0"/>
                </a:lnTo>
                <a:lnTo>
                  <a:pt x="6862676" y="6543168"/>
                </a:lnTo>
                <a:lnTo>
                  <a:pt x="0" y="6543168"/>
                </a:lnTo>
                <a:lnTo>
                  <a:pt x="0" y="0"/>
                </a:lnTo>
                <a:close/>
              </a:path>
            </a:pathLst>
          </a:custGeom>
          <a:blipFill>
            <a:blip r:embed="rId4"/>
            <a:stretch>
              <a:fillRect l="-8314" r="-8314"/>
            </a:stretch>
          </a:blipFill>
        </p:spPr>
        <p:txBody>
          <a:bodyPr/>
          <a:lstStyle/>
          <a:p>
            <a:endParaRPr lang="en-US"/>
          </a:p>
        </p:txBody>
      </p:sp>
      <p:sp>
        <p:nvSpPr>
          <p:cNvPr id="20" name="TextBox 20"/>
          <p:cNvSpPr txBox="1"/>
          <p:nvPr/>
        </p:nvSpPr>
        <p:spPr>
          <a:xfrm>
            <a:off x="258341" y="1783716"/>
            <a:ext cx="5341716" cy="621324"/>
          </a:xfrm>
          <a:prstGeom prst="rect">
            <a:avLst/>
          </a:prstGeom>
        </p:spPr>
        <p:txBody>
          <a:bodyPr lIns="0" tIns="0" rIns="0" bIns="0" rtlCol="0" anchor="t">
            <a:spAutoFit/>
          </a:bodyPr>
          <a:lstStyle/>
          <a:p>
            <a:pPr algn="ctr">
              <a:lnSpc>
                <a:spcPts val="4704"/>
              </a:lnSpc>
            </a:pPr>
            <a:r>
              <a:rPr lang="en-US" sz="4400" b="1" dirty="0">
                <a:solidFill>
                  <a:schemeClr val="bg1"/>
                </a:solidFill>
                <a:latin typeface="Adobe Devanagari" panose="02040503050201020203" pitchFamily="18" charset="0"/>
                <a:cs typeface="Adobe Devanagari" panose="02040503050201020203" pitchFamily="18" charset="0"/>
              </a:rPr>
              <a:t>VOLUNTEERING</a:t>
            </a:r>
            <a:endParaRPr lang="en-US" sz="4400" dirty="0">
              <a:solidFill>
                <a:srgbClr val="FFFFFF"/>
              </a:solidFill>
              <a:latin typeface="League Spartan"/>
              <a:ea typeface="League Spartan"/>
              <a:cs typeface="League Spartan"/>
              <a:sym typeface="League Spartan"/>
            </a:endParaRPr>
          </a:p>
        </p:txBody>
      </p:sp>
      <p:sp>
        <p:nvSpPr>
          <p:cNvPr id="36" name="TextBox 35">
            <a:extLst>
              <a:ext uri="{FF2B5EF4-FFF2-40B4-BE49-F238E27FC236}">
                <a16:creationId xmlns:a16="http://schemas.microsoft.com/office/drawing/2014/main" id="{88FA1FBC-99CD-75B5-4114-91829D1883F9}"/>
              </a:ext>
            </a:extLst>
          </p:cNvPr>
          <p:cNvSpPr txBox="1"/>
          <p:nvPr/>
        </p:nvSpPr>
        <p:spPr>
          <a:xfrm>
            <a:off x="943399" y="2933700"/>
            <a:ext cx="9655369" cy="830997"/>
          </a:xfrm>
          <a:prstGeom prst="rect">
            <a:avLst/>
          </a:prstGeom>
          <a:noFill/>
        </p:spPr>
        <p:txBody>
          <a:bodyPr wrap="square">
            <a:spAutoFit/>
          </a:bodyPr>
          <a:lstStyle/>
          <a:p>
            <a:pPr algn="l"/>
            <a:r>
              <a:rPr lang="en-US" sz="2400" kern="0" dirty="0">
                <a:solidFill>
                  <a:schemeClr val="bg1"/>
                </a:solidFill>
                <a:latin typeface="inherit"/>
                <a:cs typeface="Arial" panose="020B0604020202020204" pitchFamily="34" charset="0"/>
              </a:rPr>
              <a:t>1- Continuing professional development (CPD) Sub-Panel Assessor </a:t>
            </a:r>
          </a:p>
          <a:p>
            <a:pPr algn="l"/>
            <a:r>
              <a:rPr lang="en-US" sz="2400" kern="0" dirty="0">
                <a:solidFill>
                  <a:schemeClr val="bg1"/>
                </a:solidFill>
                <a:effectLst/>
                <a:latin typeface="inherit"/>
                <a:ea typeface="Times New Roman" panose="02020603050405020304" pitchFamily="18" charset="0"/>
                <a:cs typeface="Arial" panose="020B0604020202020204" pitchFamily="34" charset="0"/>
              </a:rPr>
              <a:t>    </a:t>
            </a:r>
            <a:r>
              <a:rPr lang="en-US" sz="2400" dirty="0">
                <a:solidFill>
                  <a:schemeClr val="bg1"/>
                </a:solidFill>
                <a:effectLst/>
                <a:latin typeface="+mj-lt"/>
                <a:ea typeface="Times New Roman" panose="02020603050405020304" pitchFamily="18" charset="0"/>
                <a:cs typeface="Adobe Devanagari" panose="02040503050201020203" pitchFamily="18" charset="0"/>
              </a:rPr>
              <a:t>Chartered Institution of Building Services Engineers</a:t>
            </a:r>
            <a:r>
              <a:rPr lang="en-US" sz="2400" kern="0" dirty="0">
                <a:solidFill>
                  <a:schemeClr val="bg1"/>
                </a:solidFill>
                <a:latin typeface="inherit"/>
                <a:cs typeface="Arial" panose="020B0604020202020204" pitchFamily="34" charset="0"/>
              </a:rPr>
              <a:t> – UK (CIBSE)</a:t>
            </a:r>
          </a:p>
        </p:txBody>
      </p:sp>
      <p:sp>
        <p:nvSpPr>
          <p:cNvPr id="37" name="TextBox 36">
            <a:extLst>
              <a:ext uri="{FF2B5EF4-FFF2-40B4-BE49-F238E27FC236}">
                <a16:creationId xmlns:a16="http://schemas.microsoft.com/office/drawing/2014/main" id="{89438888-688E-DA9B-E7FD-7CF37931023F}"/>
              </a:ext>
            </a:extLst>
          </p:cNvPr>
          <p:cNvSpPr txBox="1"/>
          <p:nvPr/>
        </p:nvSpPr>
        <p:spPr>
          <a:xfrm>
            <a:off x="905299" y="4100261"/>
            <a:ext cx="10029263" cy="830997"/>
          </a:xfrm>
          <a:prstGeom prst="rect">
            <a:avLst/>
          </a:prstGeom>
          <a:noFill/>
        </p:spPr>
        <p:txBody>
          <a:bodyPr wrap="square">
            <a:spAutoFit/>
          </a:bodyPr>
          <a:lstStyle/>
          <a:p>
            <a:pPr algn="l"/>
            <a:r>
              <a:rPr lang="en-US" sz="2400" kern="0" dirty="0">
                <a:solidFill>
                  <a:schemeClr val="bg1"/>
                </a:solidFill>
                <a:latin typeface="inherit"/>
                <a:cs typeface="Arial" panose="020B0604020202020204" pitchFamily="34" charset="0"/>
              </a:rPr>
              <a:t>2- End Point Assessment (EPA)</a:t>
            </a:r>
            <a:r>
              <a:rPr lang="en-US" sz="2400" dirty="0">
                <a:solidFill>
                  <a:schemeClr val="bg1"/>
                </a:solidFill>
                <a:effectLst/>
                <a:latin typeface="+mj-lt"/>
                <a:ea typeface="Times New Roman" panose="02020603050405020304" pitchFamily="18" charset="0"/>
                <a:cs typeface="Adobe Devanagari" panose="02040503050201020203" pitchFamily="18" charset="0"/>
              </a:rPr>
              <a:t>Chartered Institution of Building Services   </a:t>
            </a:r>
          </a:p>
          <a:p>
            <a:pPr algn="l"/>
            <a:r>
              <a:rPr lang="en-US" sz="2400" dirty="0">
                <a:solidFill>
                  <a:schemeClr val="bg1"/>
                </a:solidFill>
                <a:latin typeface="+mj-lt"/>
                <a:ea typeface="Times New Roman" panose="02020603050405020304" pitchFamily="18" charset="0"/>
                <a:cs typeface="Adobe Devanagari" panose="02040503050201020203" pitchFamily="18" charset="0"/>
              </a:rPr>
              <a:t>    </a:t>
            </a:r>
            <a:r>
              <a:rPr lang="en-US" sz="2400" dirty="0">
                <a:solidFill>
                  <a:schemeClr val="bg1"/>
                </a:solidFill>
                <a:effectLst/>
                <a:latin typeface="+mj-lt"/>
                <a:ea typeface="Times New Roman" panose="02020603050405020304" pitchFamily="18" charset="0"/>
                <a:cs typeface="Adobe Devanagari" panose="02040503050201020203" pitchFamily="18" charset="0"/>
              </a:rPr>
              <a:t>Engineers</a:t>
            </a:r>
            <a:r>
              <a:rPr lang="en-US" sz="2400" kern="0" dirty="0">
                <a:solidFill>
                  <a:schemeClr val="bg1"/>
                </a:solidFill>
                <a:latin typeface="inherit"/>
                <a:cs typeface="Arial" panose="020B0604020202020204" pitchFamily="34" charset="0"/>
              </a:rPr>
              <a:t> – UK  (CIBSE)</a:t>
            </a:r>
          </a:p>
        </p:txBody>
      </p:sp>
      <p:sp>
        <p:nvSpPr>
          <p:cNvPr id="38" name="TextBox 37">
            <a:extLst>
              <a:ext uri="{FF2B5EF4-FFF2-40B4-BE49-F238E27FC236}">
                <a16:creationId xmlns:a16="http://schemas.microsoft.com/office/drawing/2014/main" id="{6ED681CB-805E-E43E-18D5-4009107D14C1}"/>
              </a:ext>
            </a:extLst>
          </p:cNvPr>
          <p:cNvSpPr txBox="1"/>
          <p:nvPr/>
        </p:nvSpPr>
        <p:spPr>
          <a:xfrm>
            <a:off x="905299" y="5365867"/>
            <a:ext cx="9864919" cy="461665"/>
          </a:xfrm>
          <a:prstGeom prst="rect">
            <a:avLst/>
          </a:prstGeom>
          <a:noFill/>
        </p:spPr>
        <p:txBody>
          <a:bodyPr wrap="square">
            <a:spAutoFit/>
          </a:bodyPr>
          <a:lstStyle/>
          <a:p>
            <a:pPr algn="l"/>
            <a:r>
              <a:rPr lang="en-US" sz="2400" kern="0" dirty="0">
                <a:solidFill>
                  <a:schemeClr val="bg1"/>
                </a:solidFill>
                <a:latin typeface="inherit"/>
                <a:cs typeface="Arial" panose="020B0604020202020204" pitchFamily="34" charset="0"/>
              </a:rPr>
              <a:t>3- Mentor </a:t>
            </a:r>
            <a:r>
              <a:rPr lang="en-US" sz="2400" dirty="0">
                <a:solidFill>
                  <a:schemeClr val="bg1"/>
                </a:solidFill>
                <a:effectLst/>
                <a:latin typeface="+mj-lt"/>
                <a:ea typeface="Times New Roman" panose="02020603050405020304" pitchFamily="18" charset="0"/>
                <a:cs typeface="Adobe Devanagari" panose="02040503050201020203" pitchFamily="18" charset="0"/>
              </a:rPr>
              <a:t>Chartered Institution of Building Services Engineers</a:t>
            </a:r>
            <a:r>
              <a:rPr lang="en-US" sz="2400" kern="0" dirty="0">
                <a:solidFill>
                  <a:schemeClr val="bg1"/>
                </a:solidFill>
                <a:latin typeface="inherit"/>
                <a:cs typeface="Arial" panose="020B0604020202020204" pitchFamily="34" charset="0"/>
              </a:rPr>
              <a:t> – UK  (CIBSE)</a:t>
            </a:r>
          </a:p>
        </p:txBody>
      </p:sp>
      <p:sp>
        <p:nvSpPr>
          <p:cNvPr id="39" name="TextBox 38">
            <a:extLst>
              <a:ext uri="{FF2B5EF4-FFF2-40B4-BE49-F238E27FC236}">
                <a16:creationId xmlns:a16="http://schemas.microsoft.com/office/drawing/2014/main" id="{00ED4427-9B4B-5AFE-6460-52E291AC6304}"/>
              </a:ext>
            </a:extLst>
          </p:cNvPr>
          <p:cNvSpPr txBox="1"/>
          <p:nvPr/>
        </p:nvSpPr>
        <p:spPr>
          <a:xfrm>
            <a:off x="924349" y="6142030"/>
            <a:ext cx="11039051" cy="830997"/>
          </a:xfrm>
          <a:prstGeom prst="rect">
            <a:avLst/>
          </a:prstGeom>
          <a:noFill/>
        </p:spPr>
        <p:txBody>
          <a:bodyPr wrap="square">
            <a:spAutoFit/>
          </a:bodyPr>
          <a:lstStyle/>
          <a:p>
            <a:pPr algn="l"/>
            <a:r>
              <a:rPr lang="en-US" sz="2400" kern="0" dirty="0">
                <a:solidFill>
                  <a:schemeClr val="bg1"/>
                </a:solidFill>
                <a:latin typeface="inherit"/>
                <a:cs typeface="Arial" panose="020B0604020202020204" pitchFamily="34" charset="0"/>
              </a:rPr>
              <a:t>4- One of the Founder of </a:t>
            </a:r>
            <a:r>
              <a:rPr lang="en-US" sz="2400" dirty="0">
                <a:solidFill>
                  <a:schemeClr val="bg1"/>
                </a:solidFill>
                <a:effectLst/>
                <a:latin typeface="+mj-lt"/>
                <a:ea typeface="Times New Roman" panose="02020603050405020304" pitchFamily="18" charset="0"/>
                <a:cs typeface="Adobe Devanagari" panose="02040503050201020203" pitchFamily="18" charset="0"/>
              </a:rPr>
              <a:t>Board of the professional Engineers of Kazakhstan</a:t>
            </a:r>
            <a:endParaRPr lang="en-US" sz="2400" kern="0" dirty="0">
              <a:solidFill>
                <a:schemeClr val="bg1"/>
              </a:solidFill>
              <a:latin typeface="inherit"/>
              <a:cs typeface="Arial" panose="020B0604020202020204" pitchFamily="34" charset="0"/>
            </a:endParaRPr>
          </a:p>
          <a:p>
            <a:pPr algn="l"/>
            <a:r>
              <a:rPr lang="en-US" sz="2400" kern="0" dirty="0">
                <a:solidFill>
                  <a:schemeClr val="bg1"/>
                </a:solidFill>
                <a:latin typeface="inherit"/>
                <a:cs typeface="Arial" panose="020B0604020202020204" pitchFamily="34" charset="0"/>
              </a:rPr>
              <a:t>     (BOPE)</a:t>
            </a:r>
          </a:p>
        </p:txBody>
      </p:sp>
      <p:grpSp>
        <p:nvGrpSpPr>
          <p:cNvPr id="40" name="Group 9">
            <a:extLst>
              <a:ext uri="{FF2B5EF4-FFF2-40B4-BE49-F238E27FC236}">
                <a16:creationId xmlns:a16="http://schemas.microsoft.com/office/drawing/2014/main" id="{CBF5720A-8AA3-256B-B35E-73C361296E3F}"/>
              </a:ext>
            </a:extLst>
          </p:cNvPr>
          <p:cNvGrpSpPr/>
          <p:nvPr/>
        </p:nvGrpSpPr>
        <p:grpSpPr>
          <a:xfrm flipV="1">
            <a:off x="1028672" y="2310760"/>
            <a:ext cx="3848128" cy="45719"/>
            <a:chOff x="0" y="0"/>
            <a:chExt cx="1080905" cy="35725"/>
          </a:xfrm>
        </p:grpSpPr>
        <p:sp>
          <p:nvSpPr>
            <p:cNvPr id="41" name="Freeform 10">
              <a:extLst>
                <a:ext uri="{FF2B5EF4-FFF2-40B4-BE49-F238E27FC236}">
                  <a16:creationId xmlns:a16="http://schemas.microsoft.com/office/drawing/2014/main" id="{446D1D1B-B00B-45FD-EDE9-0D459BF4F912}"/>
                </a:ext>
              </a:extLst>
            </p:cNvPr>
            <p:cNvSpPr/>
            <p:nvPr/>
          </p:nvSpPr>
          <p:spPr>
            <a:xfrm>
              <a:off x="0" y="0"/>
              <a:ext cx="1080905" cy="35725"/>
            </a:xfrm>
            <a:custGeom>
              <a:avLst/>
              <a:gdLst/>
              <a:ahLst/>
              <a:cxnLst/>
              <a:rect l="l" t="t" r="r" b="b"/>
              <a:pathLst>
                <a:path w="1080905" h="35725">
                  <a:moveTo>
                    <a:pt x="0" y="0"/>
                  </a:moveTo>
                  <a:lnTo>
                    <a:pt x="1080905" y="0"/>
                  </a:lnTo>
                  <a:lnTo>
                    <a:pt x="1080905" y="35725"/>
                  </a:lnTo>
                  <a:lnTo>
                    <a:pt x="0" y="35725"/>
                  </a:lnTo>
                  <a:close/>
                </a:path>
              </a:pathLst>
            </a:custGeom>
            <a:solidFill>
              <a:srgbClr val="38B6FF"/>
            </a:solidFill>
          </p:spPr>
          <p:txBody>
            <a:bodyPr/>
            <a:lstStyle/>
            <a:p>
              <a:endParaRPr lang="en-US"/>
            </a:p>
          </p:txBody>
        </p:sp>
        <p:sp>
          <p:nvSpPr>
            <p:cNvPr id="42" name="TextBox 11">
              <a:extLst>
                <a:ext uri="{FF2B5EF4-FFF2-40B4-BE49-F238E27FC236}">
                  <a16:creationId xmlns:a16="http://schemas.microsoft.com/office/drawing/2014/main" id="{D69C089E-19D1-E78C-6183-2CFFC62A60E2}"/>
                </a:ext>
              </a:extLst>
            </p:cNvPr>
            <p:cNvSpPr txBox="1"/>
            <p:nvPr/>
          </p:nvSpPr>
          <p:spPr>
            <a:xfrm>
              <a:off x="0" y="-47625"/>
              <a:ext cx="1080905" cy="83350"/>
            </a:xfrm>
            <a:prstGeom prst="rect">
              <a:avLst/>
            </a:prstGeom>
          </p:spPr>
          <p:txBody>
            <a:bodyPr lIns="50800" tIns="50800" rIns="50800" bIns="50800" rtlCol="0" anchor="ctr"/>
            <a:lstStyle/>
            <a:p>
              <a:pPr algn="ctr">
                <a:lnSpc>
                  <a:spcPts val="3359"/>
                </a:lnSpc>
              </a:pPr>
              <a:endParaRPr/>
            </a:p>
          </p:txBody>
        </p:sp>
      </p:grpSp>
      <p:grpSp>
        <p:nvGrpSpPr>
          <p:cNvPr id="51" name="Group 5">
            <a:extLst>
              <a:ext uri="{FF2B5EF4-FFF2-40B4-BE49-F238E27FC236}">
                <a16:creationId xmlns:a16="http://schemas.microsoft.com/office/drawing/2014/main" id="{E68A8873-2FC7-9DCF-1D47-03D466258778}"/>
              </a:ext>
            </a:extLst>
          </p:cNvPr>
          <p:cNvGrpSpPr/>
          <p:nvPr/>
        </p:nvGrpSpPr>
        <p:grpSpPr>
          <a:xfrm>
            <a:off x="1028672" y="669126"/>
            <a:ext cx="2668698" cy="465713"/>
            <a:chOff x="0" y="0"/>
            <a:chExt cx="702867" cy="122657"/>
          </a:xfrm>
        </p:grpSpPr>
        <p:sp>
          <p:nvSpPr>
            <p:cNvPr id="52" name="Freeform 6">
              <a:extLst>
                <a:ext uri="{FF2B5EF4-FFF2-40B4-BE49-F238E27FC236}">
                  <a16:creationId xmlns:a16="http://schemas.microsoft.com/office/drawing/2014/main" id="{618BEDCC-CEDC-DF3E-FBB0-1E8F6340D805}"/>
                </a:ext>
              </a:extLst>
            </p:cNvPr>
            <p:cNvSpPr/>
            <p:nvPr/>
          </p:nvSpPr>
          <p:spPr>
            <a:xfrm>
              <a:off x="0" y="0"/>
              <a:ext cx="702867" cy="122657"/>
            </a:xfrm>
            <a:custGeom>
              <a:avLst/>
              <a:gdLst/>
              <a:ahLst/>
              <a:cxnLst/>
              <a:rect l="l" t="t" r="r" b="b"/>
              <a:pathLst>
                <a:path w="702867" h="122657">
                  <a:moveTo>
                    <a:pt x="0" y="0"/>
                  </a:moveTo>
                  <a:lnTo>
                    <a:pt x="702867" y="0"/>
                  </a:lnTo>
                  <a:lnTo>
                    <a:pt x="702867" y="122657"/>
                  </a:lnTo>
                  <a:lnTo>
                    <a:pt x="0" y="122657"/>
                  </a:lnTo>
                  <a:close/>
                </a:path>
              </a:pathLst>
            </a:custGeom>
            <a:solidFill>
              <a:srgbClr val="38B6FF"/>
            </a:solidFill>
          </p:spPr>
          <p:txBody>
            <a:bodyPr/>
            <a:lstStyle/>
            <a:p>
              <a:endParaRPr lang="en-US"/>
            </a:p>
          </p:txBody>
        </p:sp>
        <p:sp>
          <p:nvSpPr>
            <p:cNvPr id="53" name="TextBox 7">
              <a:extLst>
                <a:ext uri="{FF2B5EF4-FFF2-40B4-BE49-F238E27FC236}">
                  <a16:creationId xmlns:a16="http://schemas.microsoft.com/office/drawing/2014/main" id="{E57BF8E4-C218-9980-E914-5742CE778AC5}"/>
                </a:ext>
              </a:extLst>
            </p:cNvPr>
            <p:cNvSpPr txBox="1"/>
            <p:nvPr/>
          </p:nvSpPr>
          <p:spPr>
            <a:xfrm>
              <a:off x="0" y="-47625"/>
              <a:ext cx="702867" cy="170282"/>
            </a:xfrm>
            <a:prstGeom prst="rect">
              <a:avLst/>
            </a:prstGeom>
          </p:spPr>
          <p:txBody>
            <a:bodyPr lIns="50800" tIns="50800" rIns="50800" bIns="50800" rtlCol="0" anchor="ctr"/>
            <a:lstStyle/>
            <a:p>
              <a:pPr algn="ctr">
                <a:lnSpc>
                  <a:spcPts val="3359"/>
                </a:lnSpc>
              </a:pPr>
              <a:endParaRPr/>
            </a:p>
          </p:txBody>
        </p:sp>
      </p:grpSp>
      <p:sp>
        <p:nvSpPr>
          <p:cNvPr id="54" name="TextBox 15">
            <a:extLst>
              <a:ext uri="{FF2B5EF4-FFF2-40B4-BE49-F238E27FC236}">
                <a16:creationId xmlns:a16="http://schemas.microsoft.com/office/drawing/2014/main" id="{AE064095-83A9-EB43-00CD-3461209909F5}"/>
              </a:ext>
            </a:extLst>
          </p:cNvPr>
          <p:cNvSpPr txBox="1"/>
          <p:nvPr/>
        </p:nvSpPr>
        <p:spPr>
          <a:xfrm>
            <a:off x="3697370" y="755016"/>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ABOUT ME</a:t>
            </a:r>
          </a:p>
        </p:txBody>
      </p:sp>
      <p:sp>
        <p:nvSpPr>
          <p:cNvPr id="55" name="TextBox 16">
            <a:extLst>
              <a:ext uri="{FF2B5EF4-FFF2-40B4-BE49-F238E27FC236}">
                <a16:creationId xmlns:a16="http://schemas.microsoft.com/office/drawing/2014/main" id="{3AC66E79-A7A1-D2EF-BAF8-C0A22F4D1593}"/>
              </a:ext>
            </a:extLst>
          </p:cNvPr>
          <p:cNvSpPr txBox="1"/>
          <p:nvPr/>
        </p:nvSpPr>
        <p:spPr>
          <a:xfrm>
            <a:off x="5240878" y="737442"/>
            <a:ext cx="2058315" cy="273684"/>
          </a:xfrm>
          <a:prstGeom prst="rect">
            <a:avLst/>
          </a:prstGeom>
        </p:spPr>
        <p:txBody>
          <a:bodyPr lIns="0" tIns="0" rIns="0" bIns="0" rtlCol="0" anchor="t">
            <a:spAutoFit/>
          </a:bodyPr>
          <a:lstStyle/>
          <a:p>
            <a:pPr algn="ctr">
              <a:lnSpc>
                <a:spcPts val="2240"/>
              </a:lnSpc>
            </a:pPr>
            <a:r>
              <a:rPr lang="en-US" sz="1600" dirty="0">
                <a:solidFill>
                  <a:srgbClr val="FFFFFF"/>
                </a:solidFill>
                <a:latin typeface="Space Mono"/>
                <a:ea typeface="Space Mono"/>
                <a:cs typeface="Space Mono"/>
                <a:sym typeface="Space Mono"/>
              </a:rPr>
              <a:t>EDUCATION</a:t>
            </a:r>
          </a:p>
        </p:txBody>
      </p:sp>
      <p:sp>
        <p:nvSpPr>
          <p:cNvPr id="56" name="TextBox 19">
            <a:extLst>
              <a:ext uri="{FF2B5EF4-FFF2-40B4-BE49-F238E27FC236}">
                <a16:creationId xmlns:a16="http://schemas.microsoft.com/office/drawing/2014/main" id="{4E5DB2F1-0667-29C8-7847-BFAC96A348E1}"/>
              </a:ext>
            </a:extLst>
          </p:cNvPr>
          <p:cNvSpPr txBox="1"/>
          <p:nvPr/>
        </p:nvSpPr>
        <p:spPr>
          <a:xfrm>
            <a:off x="7299192" y="737442"/>
            <a:ext cx="3108383" cy="271613"/>
          </a:xfrm>
          <a:prstGeom prst="rect">
            <a:avLst/>
          </a:prstGeom>
        </p:spPr>
        <p:txBody>
          <a:bodyPr wrap="square" lIns="0" tIns="0" rIns="0" bIns="0" rtlCol="0" anchor="t">
            <a:spAutoFit/>
          </a:bodyPr>
          <a:lstStyle/>
          <a:p>
            <a:pPr marL="0" lvl="0" indent="0" algn="ctr">
              <a:lnSpc>
                <a:spcPts val="2240"/>
              </a:lnSpc>
              <a:spcBef>
                <a:spcPct val="0"/>
              </a:spcBef>
            </a:pPr>
            <a:r>
              <a:rPr lang="en-US" sz="1600" dirty="0">
                <a:solidFill>
                  <a:schemeClr val="bg1"/>
                </a:solidFill>
                <a:latin typeface="Space Mono Bold"/>
                <a:ea typeface="Space Mono Bold"/>
                <a:cs typeface="Space Mono Bold"/>
                <a:sym typeface="Space Mono Bold"/>
              </a:rPr>
              <a:t>PROFESSIONAL MEMBERSHIP</a:t>
            </a:r>
            <a:endParaRPr lang="en-US" sz="1600" u="none" strike="noStrike" dirty="0">
              <a:solidFill>
                <a:schemeClr val="bg1"/>
              </a:solidFill>
              <a:latin typeface="Space Mono Bold"/>
              <a:ea typeface="Space Mono Bold"/>
              <a:cs typeface="Space Mono Bold"/>
              <a:sym typeface="Space Mono Bold"/>
            </a:endParaRPr>
          </a:p>
        </p:txBody>
      </p:sp>
      <p:sp>
        <p:nvSpPr>
          <p:cNvPr id="57" name="TextBox 26">
            <a:extLst>
              <a:ext uri="{FF2B5EF4-FFF2-40B4-BE49-F238E27FC236}">
                <a16:creationId xmlns:a16="http://schemas.microsoft.com/office/drawing/2014/main" id="{DFB9EF90-8800-5CB5-721F-F27B8CA3E8DF}"/>
              </a:ext>
            </a:extLst>
          </p:cNvPr>
          <p:cNvSpPr txBox="1"/>
          <p:nvPr/>
        </p:nvSpPr>
        <p:spPr>
          <a:xfrm>
            <a:off x="1131896" y="755016"/>
            <a:ext cx="2462277" cy="273684"/>
          </a:xfrm>
          <a:prstGeom prst="rect">
            <a:avLst/>
          </a:prstGeom>
        </p:spPr>
        <p:txBody>
          <a:bodyPr lIns="0" tIns="0" rIns="0" bIns="0" rtlCol="0" anchor="t">
            <a:spAutoFit/>
          </a:bodyPr>
          <a:lstStyle/>
          <a:p>
            <a:pPr marL="0" lvl="0" indent="0" algn="ctr">
              <a:lnSpc>
                <a:spcPts val="2240"/>
              </a:lnSpc>
              <a:spcBef>
                <a:spcPct val="0"/>
              </a:spcBef>
            </a:pPr>
            <a:r>
              <a:rPr lang="en-US" sz="1600" u="none" strike="noStrike" dirty="0">
                <a:solidFill>
                  <a:srgbClr val="161616"/>
                </a:solidFill>
                <a:latin typeface="Space Mono Bold"/>
                <a:ea typeface="Space Mono Bold"/>
                <a:cs typeface="Space Mono Bold"/>
                <a:sym typeface="Space Mono Bold"/>
              </a:rPr>
              <a:t>DR.ZAKRIA OSMAN</a:t>
            </a:r>
          </a:p>
        </p:txBody>
      </p:sp>
      <p:sp>
        <p:nvSpPr>
          <p:cNvPr id="58" name="TextBox 57">
            <a:extLst>
              <a:ext uri="{FF2B5EF4-FFF2-40B4-BE49-F238E27FC236}">
                <a16:creationId xmlns:a16="http://schemas.microsoft.com/office/drawing/2014/main" id="{2467286B-D850-1FA3-C9DD-343B8A6C3541}"/>
              </a:ext>
            </a:extLst>
          </p:cNvPr>
          <p:cNvSpPr txBox="1"/>
          <p:nvPr/>
        </p:nvSpPr>
        <p:spPr>
          <a:xfrm>
            <a:off x="10671929" y="707192"/>
            <a:ext cx="9953624" cy="369332"/>
          </a:xfrm>
          <a:prstGeom prst="rect">
            <a:avLst/>
          </a:prstGeom>
          <a:noFill/>
        </p:spPr>
        <p:txBody>
          <a:bodyPr wrap="square">
            <a:spAutoFit/>
          </a:bodyPr>
          <a:lstStyle/>
          <a:p>
            <a:r>
              <a:rPr lang="en-US" sz="1800" b="1" dirty="0">
                <a:solidFill>
                  <a:schemeClr val="bg1"/>
                </a:solidFill>
                <a:latin typeface="Adobe Devanagari" panose="02040503050201020203" pitchFamily="18" charset="0"/>
                <a:cs typeface="Adobe Devanagari" panose="02040503050201020203" pitchFamily="18" charset="0"/>
              </a:rPr>
              <a:t>PAPERS PUBLISHED</a:t>
            </a:r>
            <a:endParaRPr lang="en-US" dirty="0"/>
          </a:p>
        </p:txBody>
      </p:sp>
      <p:sp>
        <p:nvSpPr>
          <p:cNvPr id="59" name="TextBox 20">
            <a:extLst>
              <a:ext uri="{FF2B5EF4-FFF2-40B4-BE49-F238E27FC236}">
                <a16:creationId xmlns:a16="http://schemas.microsoft.com/office/drawing/2014/main" id="{5E058E7D-04A3-A39F-6C42-7A5BCA930BEB}"/>
              </a:ext>
            </a:extLst>
          </p:cNvPr>
          <p:cNvSpPr txBox="1"/>
          <p:nvPr/>
        </p:nvSpPr>
        <p:spPr>
          <a:xfrm>
            <a:off x="12730244" y="560748"/>
            <a:ext cx="2668699" cy="528991"/>
          </a:xfrm>
          <a:prstGeom prst="rect">
            <a:avLst/>
          </a:prstGeom>
        </p:spPr>
        <p:txBody>
          <a:bodyPr wrap="square" lIns="0" tIns="0" rIns="0" bIns="0" rtlCol="0" anchor="t">
            <a:spAutoFit/>
          </a:bodyPr>
          <a:lstStyle/>
          <a:p>
            <a:pPr algn="ctr">
              <a:lnSpc>
                <a:spcPts val="4704"/>
              </a:lnSpc>
            </a:pPr>
            <a:r>
              <a:rPr lang="en-US" sz="1600" dirty="0">
                <a:solidFill>
                  <a:srgbClr val="38B6FF"/>
                </a:solidFill>
                <a:latin typeface="Space Mono Bold"/>
              </a:rPr>
              <a:t>VOLUNTEERING</a:t>
            </a:r>
            <a:endParaRPr lang="en-US" sz="1600" dirty="0">
              <a:solidFill>
                <a:srgbClr val="38B6FF"/>
              </a:solidFill>
              <a:latin typeface="Space Mono Bold"/>
              <a:sym typeface="League Spartan"/>
            </a:endParaRPr>
          </a:p>
        </p:txBody>
      </p:sp>
      <p:pic>
        <p:nvPicPr>
          <p:cNvPr id="61" name="Picture 60" descr="A person standing at a podium&#10;&#10;Description automatically generated">
            <a:extLst>
              <a:ext uri="{FF2B5EF4-FFF2-40B4-BE49-F238E27FC236}">
                <a16:creationId xmlns:a16="http://schemas.microsoft.com/office/drawing/2014/main" id="{B9198292-5ED0-5117-F1A8-DC7573CDECD5}"/>
              </a:ext>
            </a:extLst>
          </p:cNvPr>
          <p:cNvPicPr>
            <a:picLocks noChangeAspect="1"/>
          </p:cNvPicPr>
          <p:nvPr/>
        </p:nvPicPr>
        <p:blipFill rotWithShape="1">
          <a:blip r:embed="rId5">
            <a:extLst>
              <a:ext uri="{28A0092B-C50C-407E-A947-70E740481C1C}">
                <a14:useLocalDpi xmlns:a14="http://schemas.microsoft.com/office/drawing/2010/main" val="0"/>
              </a:ext>
            </a:extLst>
          </a:blip>
          <a:srcRect l="18124" r="16971"/>
          <a:stretch/>
        </p:blipFill>
        <p:spPr>
          <a:xfrm>
            <a:off x="10788422" y="1687653"/>
            <a:ext cx="6594279" cy="7620000"/>
          </a:xfrm>
          <a:prstGeom prst="rect">
            <a:avLst/>
          </a:prstGeom>
        </p:spPr>
      </p:pic>
    </p:spTree>
    <p:extLst>
      <p:ext uri="{BB962C8B-B14F-4D97-AF65-F5344CB8AC3E}">
        <p14:creationId xmlns:p14="http://schemas.microsoft.com/office/powerpoint/2010/main" val="12818493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TotalTime>
  <Words>1002</Words>
  <Application>Microsoft Office PowerPoint</Application>
  <PresentationFormat>Custom</PresentationFormat>
  <Paragraphs>104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Gradient Modern Minimal Art and Design Online Portfolio</dc:title>
  <dc:creator>asus-pc</dc:creator>
  <cp:lastModifiedBy>Peterchris Okpala</cp:lastModifiedBy>
  <cp:revision>5</cp:revision>
  <dcterms:created xsi:type="dcterms:W3CDTF">2006-08-16T00:00:00Z</dcterms:created>
  <dcterms:modified xsi:type="dcterms:W3CDTF">2025-08-24T21:01:26Z</dcterms:modified>
  <dc:identifier>DAGKb1pk23Y</dc:identifier>
</cp:coreProperties>
</file>